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6.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17.xml" ContentType="application/vnd.openxmlformats-officedocument.presentationml.notesSl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8.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notesSlides/notesSlide19.xml" ContentType="application/vnd.openxmlformats-officedocument.presentationml.notesSlide+xml"/>
  <Override PartName="/ppt/charts/chart9.xml" ContentType="application/vnd.openxmlformats-officedocument.drawingml.chart+xml"/>
  <Override PartName="/ppt/charts/chart10.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0.xml" ContentType="application/vnd.openxmlformats-officedocument.presentationml.notesSlide+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1.xml" ContentType="application/vnd.openxmlformats-officedocument.presentationml.notesSlide+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2.xml" ContentType="application/vnd.openxmlformats-officedocument.presentationml.notesSlide+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charts/chart22.xml" ContentType="application/vnd.openxmlformats-officedocument.drawingml.chart+xml"/>
  <Override PartName="/ppt/notesSlides/notesSlide23.xml" ContentType="application/vnd.openxmlformats-officedocument.presentationml.notesSlide+xml"/>
  <Override PartName="/ppt/charts/chart23.xml" ContentType="application/vnd.openxmlformats-officedocument.drawingml.chart+xml"/>
  <Override PartName="/ppt/charts/chart24.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4.xml" ContentType="application/vnd.openxmlformats-officedocument.presentationml.notesSlide+xml"/>
  <Override PartName="/ppt/charts/chart25.xml" ContentType="application/vnd.openxmlformats-officedocument.drawingml.chart+xml"/>
  <Override PartName="/ppt/charts/chart26.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5.xml" ContentType="application/vnd.openxmlformats-officedocument.presentationml.notesSlide+xml"/>
  <Override PartName="/ppt/charts/chart27.xml" ContentType="application/vnd.openxmlformats-officedocument.drawingml.chart+xml"/>
  <Override PartName="/ppt/charts/chart28.xml" ContentType="application/vnd.openxmlformats-officedocument.drawingml.chart+xml"/>
  <Override PartName="/ppt/charts/chart29.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6.xml" ContentType="application/vnd.openxmlformats-officedocument.presentationml.notesSlide+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27.xml" ContentType="application/vnd.openxmlformats-officedocument.presentationml.notesSlide+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notesSlides/notesSlide28.xml" ContentType="application/vnd.openxmlformats-officedocument.presentationml.notesSlid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29.xml" ContentType="application/vnd.openxmlformats-officedocument.presentationml.notesSlide+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30.xml" ContentType="application/vnd.openxmlformats-officedocument.presentationml.notesSlide+xml"/>
  <Override PartName="/ppt/charts/chart43.xml" ContentType="application/vnd.openxmlformats-officedocument.drawingml.chart+xml"/>
  <Override PartName="/ppt/charts/chart44.xml" ContentType="application/vnd.openxmlformats-officedocument.drawingml.chart+xml"/>
  <Override PartName="/ppt/charts/chart45.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31.xml" ContentType="application/vnd.openxmlformats-officedocument.presentationml.notesSlide+xml"/>
  <Override PartName="/ppt/charts/chart46.xml" ContentType="application/vnd.openxmlformats-officedocument.drawingml.chart+xml"/>
  <Override PartName="/ppt/charts/chart47.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32.xml" ContentType="application/vnd.openxmlformats-officedocument.presentationml.notesSlide+xml"/>
  <Override PartName="/ppt/charts/chart48.xml" ContentType="application/vnd.openxmlformats-officedocument.drawingml.chart+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chart52.xml" ContentType="application/vnd.openxmlformats-officedocument.drawingml.chart+xml"/>
  <Override PartName="/ppt/notesSlides/notesSlide36.xml" ContentType="application/vnd.openxmlformats-officedocument.presentationml.notesSlide+xml"/>
  <Override PartName="/ppt/charts/chart53.xml" ContentType="application/vnd.openxmlformats-officedocument.drawingml.chart+xml"/>
  <Override PartName="/ppt/notesSlides/notesSlide37.xml" ContentType="application/vnd.openxmlformats-officedocument.presentationml.notesSlide+xml"/>
  <Override PartName="/ppt/charts/chart54.xml" ContentType="application/vnd.openxmlformats-officedocument.drawingml.chart+xml"/>
  <Override PartName="/ppt/notesSlides/notesSlide38.xml" ContentType="application/vnd.openxmlformats-officedocument.presentationml.notesSlide+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rts/chart58.xml" ContentType="application/vnd.openxmlformats-officedocument.drawingml.chart+xml"/>
  <Override PartName="/ppt/notesSlides/notesSlide43.xml" ContentType="application/vnd.openxmlformats-officedocument.presentationml.notesSlide+xml"/>
  <Override PartName="/ppt/charts/chart59.xml" ContentType="application/vnd.openxmlformats-officedocument.drawingml.chart+xml"/>
  <Override PartName="/ppt/notesSlides/notesSlide44.xml" ContentType="application/vnd.openxmlformats-officedocument.presentationml.notesSlide+xml"/>
  <Override PartName="/ppt/charts/chart60.xml" ContentType="application/vnd.openxmlformats-officedocument.drawingml.chart+xml"/>
  <Override PartName="/ppt/notesSlides/notesSlide45.xml" ContentType="application/vnd.openxmlformats-officedocument.presentationml.notesSlide+xml"/>
  <Override PartName="/ppt/charts/chart61.xml" ContentType="application/vnd.openxmlformats-officedocument.drawingml.chart+xml"/>
  <Override PartName="/ppt/charts/chart62.xml" ContentType="application/vnd.openxmlformats-officedocument.drawingml.chart+xml"/>
  <Override PartName="/ppt/notesSlides/notesSlide46.xml" ContentType="application/vnd.openxmlformats-officedocument.presentationml.notesSlide+xml"/>
  <Override PartName="/ppt/charts/chart63.xml" ContentType="application/vnd.openxmlformats-officedocument.drawingml.chart+xml"/>
  <Override PartName="/ppt/notesSlides/notesSlide47.xml" ContentType="application/vnd.openxmlformats-officedocument.presentationml.notesSlide+xml"/>
  <Override PartName="/ppt/charts/chart64.xml" ContentType="application/vnd.openxmlformats-officedocument.drawingml.chart+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86"/>
  </p:notesMasterIdLst>
  <p:handoutMasterIdLst>
    <p:handoutMasterId r:id="rId87"/>
  </p:handoutMasterIdLst>
  <p:sldIdLst>
    <p:sldId id="1582" r:id="rId5"/>
    <p:sldId id="1988" r:id="rId6"/>
    <p:sldId id="1614" r:id="rId7"/>
    <p:sldId id="1623" r:id="rId8"/>
    <p:sldId id="1624" r:id="rId9"/>
    <p:sldId id="1625" r:id="rId10"/>
    <p:sldId id="1987" r:id="rId11"/>
    <p:sldId id="1615" r:id="rId12"/>
    <p:sldId id="2103" r:id="rId13"/>
    <p:sldId id="1990" r:id="rId14"/>
    <p:sldId id="1686" r:id="rId15"/>
    <p:sldId id="1643" r:id="rId16"/>
    <p:sldId id="2090" r:id="rId17"/>
    <p:sldId id="2098" r:id="rId18"/>
    <p:sldId id="1847" r:id="rId19"/>
    <p:sldId id="1598" r:id="rId20"/>
    <p:sldId id="1622" r:id="rId21"/>
    <p:sldId id="1626" r:id="rId22"/>
    <p:sldId id="1992" r:id="rId23"/>
    <p:sldId id="1922" r:id="rId24"/>
    <p:sldId id="1628" r:id="rId25"/>
    <p:sldId id="1993" r:id="rId26"/>
    <p:sldId id="1629" r:id="rId27"/>
    <p:sldId id="1994" r:id="rId28"/>
    <p:sldId id="1946" r:id="rId29"/>
    <p:sldId id="1995" r:id="rId30"/>
    <p:sldId id="1996" r:id="rId31"/>
    <p:sldId id="1631" r:id="rId32"/>
    <p:sldId id="1997" r:id="rId33"/>
    <p:sldId id="1947" r:id="rId34"/>
    <p:sldId id="1998" r:id="rId35"/>
    <p:sldId id="1768" r:id="rId36"/>
    <p:sldId id="1999" r:id="rId37"/>
    <p:sldId id="1948" r:id="rId38"/>
    <p:sldId id="1771" r:id="rId39"/>
    <p:sldId id="2000" r:id="rId40"/>
    <p:sldId id="1772" r:id="rId41"/>
    <p:sldId id="1773" r:id="rId42"/>
    <p:sldId id="1774" r:id="rId43"/>
    <p:sldId id="2001" r:id="rId44"/>
    <p:sldId id="1844" r:id="rId45"/>
    <p:sldId id="1845" r:id="rId46"/>
    <p:sldId id="1846" r:id="rId47"/>
    <p:sldId id="2002" r:id="rId48"/>
    <p:sldId id="1848" r:id="rId49"/>
    <p:sldId id="2004" r:id="rId50"/>
    <p:sldId id="2006" r:id="rId51"/>
    <p:sldId id="2007" r:id="rId52"/>
    <p:sldId id="2009" r:id="rId53"/>
    <p:sldId id="2011" r:id="rId54"/>
    <p:sldId id="2013" r:id="rId55"/>
    <p:sldId id="2016" r:id="rId56"/>
    <p:sldId id="2018" r:id="rId57"/>
    <p:sldId id="2020" r:id="rId58"/>
    <p:sldId id="2099" r:id="rId59"/>
    <p:sldId id="2025" r:id="rId60"/>
    <p:sldId id="2027" r:id="rId61"/>
    <p:sldId id="2029" r:id="rId62"/>
    <p:sldId id="2031" r:id="rId63"/>
    <p:sldId id="1617" r:id="rId64"/>
    <p:sldId id="1817" r:id="rId65"/>
    <p:sldId id="2035" r:id="rId66"/>
    <p:sldId id="2100" r:id="rId67"/>
    <p:sldId id="2034" r:id="rId68"/>
    <p:sldId id="2096" r:id="rId69"/>
    <p:sldId id="1978" r:id="rId70"/>
    <p:sldId id="2082" r:id="rId71"/>
    <p:sldId id="1820" r:id="rId72"/>
    <p:sldId id="1618" r:id="rId73"/>
    <p:sldId id="1821" r:id="rId74"/>
    <p:sldId id="1819" r:id="rId75"/>
    <p:sldId id="1822" r:id="rId76"/>
    <p:sldId id="1696" r:id="rId77"/>
    <p:sldId id="2081" r:id="rId78"/>
    <p:sldId id="2083" r:id="rId79"/>
    <p:sldId id="2084" r:id="rId80"/>
    <p:sldId id="2085" r:id="rId81"/>
    <p:sldId id="2086" r:id="rId82"/>
    <p:sldId id="2087" r:id="rId83"/>
    <p:sldId id="2088" r:id="rId84"/>
    <p:sldId id="1619" r:id="rId8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63" userDrawn="1">
          <p15:clr>
            <a:srgbClr val="A4A3A4"/>
          </p15:clr>
        </p15:guide>
        <p15:guide id="2" pos="3863" userDrawn="1">
          <p15:clr>
            <a:srgbClr val="A4A3A4"/>
          </p15:clr>
        </p15:guide>
        <p15:guide id="3" orient="horz" pos="159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82B4108-A690-A476-9C8F-5B656B060D58}" name="Chrysa Lamprinakou" initials="CL" userId="S::Chrysa.Lamprinakou@surveycoordination.com::97b82b60-cfd2-465d-8b47-cc1dacd4761a" providerId="AD"/>
  <p188:author id="{8170C40A-23C2-FF4A-8194-816556B769E4}" name="Collins, Nicola" initials="NC" userId="S::Nicola.Collins@cqc.org.uk::f3bf8cb9-0e06-460e-81d8-cf19b1588764" providerId="AD"/>
  <p188:author id="{62855C30-F27B-4AF1-A4D5-31913ABB42B5}" name="Anca Postolache" initials="AP" userId="S::Anca.Postolache@surveycoordination.com::071090b0-dd8b-4af8-b568-9362f129f62d" providerId="AD"/>
  <p188:author id="{175DE54D-B071-8829-1CBE-DDE26626C8D9}" name="James, Alice" initials="AJ" userId="S::alice.james@cqc.org.uk::957c40c3-74fc-4387-b314-23310550a198" providerId="AD"/>
  <p188:author id="{6A6A508A-2AE3-4E59-635A-A796BB0E0309}" name="Caddy, Jonathan" initials="CJ" userId="S::jonathan.caddy@cqc.org.uk::aaf9bbff-bec8-4f31-aacc-6e0f6a5d788b" providerId="AD"/>
  <p188:author id="{1F6E4D96-1A49-9613-999C-D6B37FB0EEB4}" name="Daniel Balseanu" initials="DB" userId="S::Daniel.Balseanu@PickerEurope.ac.uk::5310f357-8674-4367-8332-c8920cf98ffe" providerId="AD"/>
  <p188:author id="{7CFC89B4-3A9B-05AB-D220-C94366093B4F}" name="Amie Hamilton" initials="AH" userId="S::Amie.Hamilton@surveycoordination.com::d2ce4700-4af4-42b5-9fdc-06dee3745fd4" providerId="AD"/>
  <p188:author id="{7D1558C9-17A0-AB6C-296F-01B201B7A63D}" name="Samantha Wakes" initials="SW" userId="S::samantha.wakes@cqc.org.uk::eb4a554e-97b5-4674-af3c-6a9170a6385b" providerId="AD"/>
  <p188:author id="{8A44CAE5-AFAC-B2C6-45F5-DE2AC52CE724}" name="Samantha Guymer" initials="" userId="S::samantha.guymer@surveycoordination.com::a72ea3af-22a1-4fd9-b055-c7f2801cb0b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Tara Poole" initials="TP" lastIdx="66" clrIdx="6">
    <p:extLst>
      <p:ext uri="{19B8F6BF-5375-455C-9EA6-DF929625EA0E}">
        <p15:presenceInfo xmlns:p15="http://schemas.microsoft.com/office/powerpoint/2012/main" userId="S::tara.poole@PickerEurope.ac.uk::ac9b7777-45cb-4d6a-84eb-17c196d9da78" providerId="AD"/>
      </p:ext>
    </p:extLst>
  </p:cmAuthor>
  <p:cmAuthor id="1" name="Laura Tuhou" initials="LT" lastIdx="87" clrIdx="0">
    <p:extLst>
      <p:ext uri="{19B8F6BF-5375-455C-9EA6-DF929625EA0E}">
        <p15:presenceInfo xmlns:p15="http://schemas.microsoft.com/office/powerpoint/2012/main" userId="S::Laura.Tuhou@ipsos.com::94f23cdc-b8ee-45bd-9d0f-7cfa9897fefa" providerId="AD"/>
      </p:ext>
    </p:extLst>
  </p:cmAuthor>
  <p:cmAuthor id="8" name="Caroline Killpack" initials="CK" lastIdx="20" clrIdx="7">
    <p:extLst>
      <p:ext uri="{19B8F6BF-5375-455C-9EA6-DF929625EA0E}">
        <p15:presenceInfo xmlns:p15="http://schemas.microsoft.com/office/powerpoint/2012/main" userId="S-1-5-21-2891863288-2859082394-63186017-3660" providerId="AD"/>
      </p:ext>
    </p:extLst>
  </p:cmAuthor>
  <p:cmAuthor id="2" name="Joanna Barry" initials="JB" lastIdx="269" clrIdx="1">
    <p:extLst>
      <p:ext uri="{19B8F6BF-5375-455C-9EA6-DF929625EA0E}">
        <p15:presenceInfo xmlns:p15="http://schemas.microsoft.com/office/powerpoint/2012/main" userId="S::Joanna.Barry@ipsos.com::29a8d5d1-a248-4d0f-aede-8a2f1cb75251" providerId="AD"/>
      </p:ext>
    </p:extLst>
  </p:cmAuthor>
  <p:cmAuthor id="9" name="James Kramer" initials="JK" lastIdx="16" clrIdx="8">
    <p:extLst>
      <p:ext uri="{19B8F6BF-5375-455C-9EA6-DF929625EA0E}">
        <p15:presenceInfo xmlns:p15="http://schemas.microsoft.com/office/powerpoint/2012/main" userId="S::james.kramer@surveycoordination.com::59522821-30a9-4f92-a075-7e231f89b5b8"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10" name="Samantha Guymer" initials="SG" lastIdx="13" clrIdx="9">
    <p:extLst>
      <p:ext uri="{19B8F6BF-5375-455C-9EA6-DF929625EA0E}">
        <p15:presenceInfo xmlns:p15="http://schemas.microsoft.com/office/powerpoint/2012/main" userId="S-1-5-21-2891863288-2859082394-63186017-6626"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11" name="Collins, Nicola" initials="CN" lastIdx="4" clrIdx="10">
    <p:extLst>
      <p:ext uri="{19B8F6BF-5375-455C-9EA6-DF929625EA0E}">
        <p15:presenceInfo xmlns:p15="http://schemas.microsoft.com/office/powerpoint/2012/main" userId="S::Nicola.Collins@cqc.org.uk::f3bf8cb9-0e06-460e-81d8-cf19b1588764" providerId="AD"/>
      </p:ext>
    </p:extLst>
  </p:cmAuthor>
  <p:cmAuthor id="5" name="Sutherland, Christopher" initials="SC" lastIdx="50" clrIdx="4">
    <p:extLst>
      <p:ext uri="{19B8F6BF-5375-455C-9EA6-DF929625EA0E}">
        <p15:presenceInfo xmlns:p15="http://schemas.microsoft.com/office/powerpoint/2012/main" userId="S::Christopher.Sutherland@cqc.org.uk::b8d51e68-209d-4de1-a1f4-35fbc8ca853b" providerId="AD"/>
      </p:ext>
    </p:extLst>
  </p:cmAuthor>
  <p:cmAuthor id="12" name="Peter Stewart-Sandeman" initials="PSS" lastIdx="1" clrIdx="11">
    <p:extLst>
      <p:ext uri="{19B8F6BF-5375-455C-9EA6-DF929625EA0E}">
        <p15:presenceInfo xmlns:p15="http://schemas.microsoft.com/office/powerpoint/2012/main" userId="S-1-5-21-2891863288-2859082394-63186017-5930" providerId="AD"/>
      </p:ext>
    </p:extLst>
  </p:cmAuthor>
  <p:cmAuthor id="6" name="Emily Boxell" initials="EB" lastIdx="9" clrIdx="5">
    <p:extLst>
      <p:ext uri="{19B8F6BF-5375-455C-9EA6-DF929625EA0E}">
        <p15:presenceInfo xmlns:p15="http://schemas.microsoft.com/office/powerpoint/2012/main" userId="S::emily.boxell@surveycoordination.com::4185b05d-8fe4-47d6-ab37-d8340623909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EDED"/>
    <a:srgbClr val="D9D9D9"/>
    <a:srgbClr val="6D276A"/>
    <a:srgbClr val="008000"/>
    <a:srgbClr val="CC9900"/>
    <a:srgbClr val="000000"/>
    <a:srgbClr val="756382"/>
    <a:srgbClr val="2F469C"/>
    <a:srgbClr val="FF7C8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727" autoAdjust="0"/>
    <p:restoredTop sz="95033" autoAdjust="0"/>
  </p:normalViewPr>
  <p:slideViewPr>
    <p:cSldViewPr snapToGrid="0">
      <p:cViewPr varScale="1">
        <p:scale>
          <a:sx n="91" d="100"/>
          <a:sy n="91" d="100"/>
        </p:scale>
        <p:origin x="470" y="58"/>
      </p:cViewPr>
      <p:guideLst>
        <p:guide orient="horz" pos="663"/>
        <p:guide pos="3863"/>
        <p:guide orient="horz" pos="1593"/>
      </p:guideLst>
    </p:cSldViewPr>
  </p:slideViewPr>
  <p:outlineViewPr>
    <p:cViewPr>
      <p:scale>
        <a:sx n="33" d="100"/>
        <a:sy n="33" d="100"/>
      </p:scale>
      <p:origin x="0" y="-7764"/>
    </p:cViewPr>
  </p:outlineViewPr>
  <p:notesTextViewPr>
    <p:cViewPr>
      <p:scale>
        <a:sx n="1" d="1"/>
        <a:sy n="1" d="1"/>
      </p:scale>
      <p:origin x="0" y="0"/>
    </p:cViewPr>
  </p:notesTextViewPr>
  <p:sorterViewPr>
    <p:cViewPr>
      <p:scale>
        <a:sx n="100" d="100"/>
        <a:sy n="100" d="100"/>
      </p:scale>
      <p:origin x="0" y="-18084"/>
    </p:cViewPr>
  </p:sorterViewPr>
  <p:notesViewPr>
    <p:cSldViewPr snapToGrid="0">
      <p:cViewPr varScale="1">
        <p:scale>
          <a:sx n="78" d="100"/>
          <a:sy n="78" d="100"/>
        </p:scale>
        <p:origin x="3456" y="10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presProps" Target="presProp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viewProps" Target="viewProp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commentAuthors" Target="commentAuthors.xml"/><Relationship Id="rId9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tableStyles" Target="tableStyles.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handoutMaster" Target="handoutMasters/handoutMaster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3.xml"/><Relationship Id="rId1" Type="http://schemas.microsoft.com/office/2011/relationships/chartStyle" Target="style3.xml"/></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image" Target="../media/image14.png"/></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image" Target="../media/image14.png"/></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4.xml"/><Relationship Id="rId1" Type="http://schemas.microsoft.com/office/2011/relationships/chartStyle" Target="style4.xml"/></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13.xlsx"/><Relationship Id="rId1" Type="http://schemas.openxmlformats.org/officeDocument/2006/relationships/image" Target="../media/image14.png"/></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14.xlsx"/><Relationship Id="rId1" Type="http://schemas.openxmlformats.org/officeDocument/2006/relationships/image" Target="../media/image14.png"/></Relationships>
</file>

<file path=ppt/charts/_rels/chart16.xml.rels><?xml version="1.0" encoding="UTF-8" standalone="yes"?>
<Relationships xmlns="http://schemas.openxmlformats.org/package/2006/relationships"><Relationship Id="rId2" Type="http://schemas.openxmlformats.org/officeDocument/2006/relationships/package" Target="../embeddings/Microsoft_Excel_Worksheet15.xlsx"/><Relationship Id="rId1" Type="http://schemas.openxmlformats.org/officeDocument/2006/relationships/image" Target="../media/image14.png"/></Relationships>
</file>

<file path=ppt/charts/_rels/chart17.xml.rels><?xml version="1.0" encoding="UTF-8" standalone="yes"?>
<Relationships xmlns="http://schemas.openxmlformats.org/package/2006/relationships"><Relationship Id="rId2" Type="http://schemas.openxmlformats.org/officeDocument/2006/relationships/package" Target="../embeddings/Microsoft_Excel_Worksheet16.xlsx"/><Relationship Id="rId1" Type="http://schemas.openxmlformats.org/officeDocument/2006/relationships/image" Target="../media/image14.png"/></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5.xml"/><Relationship Id="rId1" Type="http://schemas.microsoft.com/office/2011/relationships/chartStyle" Target="style5.xml"/></Relationships>
</file>

<file path=ppt/charts/_rels/chart19.xml.rels><?xml version="1.0" encoding="UTF-8" standalone="yes"?>
<Relationships xmlns="http://schemas.openxmlformats.org/package/2006/relationships"><Relationship Id="rId2" Type="http://schemas.openxmlformats.org/officeDocument/2006/relationships/package" Target="../embeddings/Microsoft_Excel_Worksheet18.xlsx"/><Relationship Id="rId1" Type="http://schemas.openxmlformats.org/officeDocument/2006/relationships/image" Target="../media/image14.png"/></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image" Target="../media/image14.png"/></Relationships>
</file>

<file path=ppt/charts/_rels/chart20.xml.rels><?xml version="1.0" encoding="UTF-8" standalone="yes"?>
<Relationships xmlns="http://schemas.openxmlformats.org/package/2006/relationships"><Relationship Id="rId2" Type="http://schemas.openxmlformats.org/officeDocument/2006/relationships/package" Target="../embeddings/Microsoft_Excel_Worksheet19.xlsx"/><Relationship Id="rId1" Type="http://schemas.openxmlformats.org/officeDocument/2006/relationships/image" Target="../media/image14.png"/></Relationships>
</file>

<file path=ppt/charts/_rels/chart21.xml.rels><?xml version="1.0" encoding="UTF-8" standalone="yes"?>
<Relationships xmlns="http://schemas.openxmlformats.org/package/2006/relationships"><Relationship Id="rId2" Type="http://schemas.openxmlformats.org/officeDocument/2006/relationships/package" Target="../embeddings/Microsoft_Excel_Worksheet20.xlsx"/><Relationship Id="rId1" Type="http://schemas.openxmlformats.org/officeDocument/2006/relationships/image" Target="../media/image14.png"/></Relationships>
</file>

<file path=ppt/charts/_rels/chart22.xml.rels><?xml version="1.0" encoding="UTF-8" standalone="yes"?>
<Relationships xmlns="http://schemas.openxmlformats.org/package/2006/relationships"><Relationship Id="rId2" Type="http://schemas.openxmlformats.org/officeDocument/2006/relationships/package" Target="../embeddings/Microsoft_Excel_Worksheet21.xlsx"/><Relationship Id="rId1" Type="http://schemas.openxmlformats.org/officeDocument/2006/relationships/image" Target="../media/image14.png"/></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14.png"/></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6.xml"/><Relationship Id="rId1" Type="http://schemas.microsoft.com/office/2011/relationships/chartStyle" Target="style6.xml"/></Relationships>
</file>

<file path=ppt/charts/_rels/chart25.xml.rels><?xml version="1.0" encoding="UTF-8" standalone="yes"?>
<Relationships xmlns="http://schemas.openxmlformats.org/package/2006/relationships"><Relationship Id="rId2" Type="http://schemas.openxmlformats.org/officeDocument/2006/relationships/package" Target="../embeddings/Microsoft_Excel_Worksheet24.xlsx"/><Relationship Id="rId1" Type="http://schemas.openxmlformats.org/officeDocument/2006/relationships/image" Target="../media/image14.png"/></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7.xml"/><Relationship Id="rId1" Type="http://schemas.microsoft.com/office/2011/relationships/chartStyle" Target="style7.xml"/></Relationships>
</file>

<file path=ppt/charts/_rels/chart27.xml.rels><?xml version="1.0" encoding="UTF-8" standalone="yes"?>
<Relationships xmlns="http://schemas.openxmlformats.org/package/2006/relationships"><Relationship Id="rId2" Type="http://schemas.openxmlformats.org/officeDocument/2006/relationships/package" Target="../embeddings/Microsoft_Excel_Worksheet26.xlsx"/><Relationship Id="rId1" Type="http://schemas.openxmlformats.org/officeDocument/2006/relationships/image" Target="../media/image14.png"/></Relationships>
</file>

<file path=ppt/charts/_rels/chart28.xml.rels><?xml version="1.0" encoding="UTF-8" standalone="yes"?>
<Relationships xmlns="http://schemas.openxmlformats.org/package/2006/relationships"><Relationship Id="rId2" Type="http://schemas.openxmlformats.org/officeDocument/2006/relationships/package" Target="../embeddings/Microsoft_Excel_Worksheet27.xlsx"/><Relationship Id="rId1" Type="http://schemas.openxmlformats.org/officeDocument/2006/relationships/image" Target="../media/image14.png"/></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8.xml"/><Relationship Id="rId1" Type="http://schemas.microsoft.com/office/2011/relationships/chartStyle" Target="style8.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image" Target="../media/image14.png"/></Relationships>
</file>

<file path=ppt/charts/_rels/chart30.xml.rels><?xml version="1.0" encoding="UTF-8" standalone="yes"?>
<Relationships xmlns="http://schemas.openxmlformats.org/package/2006/relationships"><Relationship Id="rId2" Type="http://schemas.openxmlformats.org/officeDocument/2006/relationships/package" Target="../embeddings/Microsoft_Excel_Worksheet29.xlsx"/><Relationship Id="rId1" Type="http://schemas.openxmlformats.org/officeDocument/2006/relationships/image" Target="../media/image14.png"/></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14.png"/></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9.xml"/><Relationship Id="rId1" Type="http://schemas.microsoft.com/office/2011/relationships/chartStyle" Target="style9.xml"/></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14.png"/></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14.png"/></Relationships>
</file>

<file path=ppt/charts/_rels/chart35.xml.rels><?xml version="1.0" encoding="UTF-8" standalone="yes"?>
<Relationships xmlns="http://schemas.openxmlformats.org/package/2006/relationships"><Relationship Id="rId2" Type="http://schemas.openxmlformats.org/officeDocument/2006/relationships/package" Target="../embeddings/Microsoft_Excel_Worksheet34.xlsx"/><Relationship Id="rId1" Type="http://schemas.openxmlformats.org/officeDocument/2006/relationships/image" Target="../media/image14.png"/></Relationships>
</file>

<file path=ppt/charts/_rels/chart36.xml.rels><?xml version="1.0" encoding="UTF-8" standalone="yes"?>
<Relationships xmlns="http://schemas.openxmlformats.org/package/2006/relationships"><Relationship Id="rId2" Type="http://schemas.openxmlformats.org/officeDocument/2006/relationships/package" Target="../embeddings/Microsoft_Excel_Worksheet35.xlsx"/><Relationship Id="rId1" Type="http://schemas.openxmlformats.org/officeDocument/2006/relationships/image" Target="../media/image14.png"/></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14.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14.png"/></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10.xml"/><Relationship Id="rId1" Type="http://schemas.microsoft.com/office/2011/relationships/chartStyle" Target="style10.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2.xml"/><Relationship Id="rId1" Type="http://schemas.microsoft.com/office/2011/relationships/chartStyle" Target="style2.xml"/></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14.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14.png"/></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11.xml"/><Relationship Id="rId1" Type="http://schemas.microsoft.com/office/2011/relationships/chartStyle" Target="style11.xml"/></Relationships>
</file>

<file path=ppt/charts/_rels/chart43.xml.rels><?xml version="1.0" encoding="UTF-8" standalone="yes"?>
<Relationships xmlns="http://schemas.openxmlformats.org/package/2006/relationships"><Relationship Id="rId2" Type="http://schemas.openxmlformats.org/officeDocument/2006/relationships/package" Target="../embeddings/Microsoft_Excel_Worksheet42.xlsx"/><Relationship Id="rId1" Type="http://schemas.openxmlformats.org/officeDocument/2006/relationships/image" Target="../media/image14.png"/></Relationships>
</file>

<file path=ppt/charts/_rels/chart44.xml.rels><?xml version="1.0" encoding="UTF-8" standalone="yes"?>
<Relationships xmlns="http://schemas.openxmlformats.org/package/2006/relationships"><Relationship Id="rId2" Type="http://schemas.openxmlformats.org/officeDocument/2006/relationships/package" Target="../embeddings/Microsoft_Excel_Worksheet43.xlsx"/><Relationship Id="rId1" Type="http://schemas.openxmlformats.org/officeDocument/2006/relationships/image" Target="../media/image14.png"/></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12.xml"/><Relationship Id="rId1" Type="http://schemas.microsoft.com/office/2011/relationships/chartStyle" Target="style12.xml"/></Relationships>
</file>

<file path=ppt/charts/_rels/chart46.xml.rels><?xml version="1.0" encoding="UTF-8" standalone="yes"?>
<Relationships xmlns="http://schemas.openxmlformats.org/package/2006/relationships"><Relationship Id="rId2" Type="http://schemas.openxmlformats.org/officeDocument/2006/relationships/package" Target="../embeddings/Microsoft_Excel_Worksheet45.xlsx"/><Relationship Id="rId1" Type="http://schemas.openxmlformats.org/officeDocument/2006/relationships/image" Target="../media/image14.png"/></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13.xml"/><Relationship Id="rId1" Type="http://schemas.microsoft.com/office/2011/relationships/chartStyle" Target="style13.xml"/></Relationships>
</file>

<file path=ppt/charts/_rels/chart48.xml.rels><?xml version="1.0" encoding="UTF-8" standalone="yes"?>
<Relationships xmlns="http://schemas.openxmlformats.org/package/2006/relationships"><Relationship Id="rId2" Type="http://schemas.openxmlformats.org/officeDocument/2006/relationships/package" Target="../embeddings/Microsoft_Excel_Worksheet47.xlsx"/><Relationship Id="rId1" Type="http://schemas.openxmlformats.org/officeDocument/2006/relationships/image" Target="../media/image14.png"/></Relationships>
</file>

<file path=ppt/charts/_rels/chart49.xml.rels><?xml version="1.0" encoding="UTF-8" standalone="yes"?>
<Relationships xmlns="http://schemas.openxmlformats.org/package/2006/relationships"><Relationship Id="rId2" Type="http://schemas.openxmlformats.org/officeDocument/2006/relationships/package" Target="../embeddings/Microsoft_Excel_Worksheet48.xlsx"/><Relationship Id="rId1" Type="http://schemas.openxmlformats.org/officeDocument/2006/relationships/image" Target="../media/image14.png"/></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image" Target="../media/image14.png"/></Relationships>
</file>

<file path=ppt/charts/_rels/chart50.xml.rels><?xml version="1.0" encoding="UTF-8" standalone="yes"?>
<Relationships xmlns="http://schemas.openxmlformats.org/package/2006/relationships"><Relationship Id="rId2" Type="http://schemas.openxmlformats.org/officeDocument/2006/relationships/package" Target="../embeddings/Microsoft_Excel_Worksheet49.xlsx"/><Relationship Id="rId1" Type="http://schemas.openxmlformats.org/officeDocument/2006/relationships/image" Target="../media/image14.png"/></Relationships>
</file>

<file path=ppt/charts/_rels/chart51.xml.rels><?xml version="1.0" encoding="UTF-8" standalone="yes"?>
<Relationships xmlns="http://schemas.openxmlformats.org/package/2006/relationships"><Relationship Id="rId2" Type="http://schemas.openxmlformats.org/officeDocument/2006/relationships/package" Target="../embeddings/Microsoft_Excel_Worksheet50.xlsx"/><Relationship Id="rId1" Type="http://schemas.openxmlformats.org/officeDocument/2006/relationships/image" Target="../media/image14.png"/></Relationships>
</file>

<file path=ppt/charts/_rels/chart52.xml.rels><?xml version="1.0" encoding="UTF-8" standalone="yes"?>
<Relationships xmlns="http://schemas.openxmlformats.org/package/2006/relationships"><Relationship Id="rId2" Type="http://schemas.openxmlformats.org/officeDocument/2006/relationships/package" Target="../embeddings/Microsoft_Excel_Worksheet51.xlsx"/><Relationship Id="rId1" Type="http://schemas.openxmlformats.org/officeDocument/2006/relationships/image" Target="../media/image14.png"/></Relationships>
</file>

<file path=ppt/charts/_rels/chart53.xml.rels><?xml version="1.0" encoding="UTF-8" standalone="yes"?>
<Relationships xmlns="http://schemas.openxmlformats.org/package/2006/relationships"><Relationship Id="rId2" Type="http://schemas.openxmlformats.org/officeDocument/2006/relationships/package" Target="../embeddings/Microsoft_Excel_Worksheet52.xlsx"/><Relationship Id="rId1" Type="http://schemas.openxmlformats.org/officeDocument/2006/relationships/image" Target="../media/image14.png"/></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image" Target="../media/image14.png"/></Relationships>
</file>

<file path=ppt/charts/_rels/chart55.xml.rels><?xml version="1.0" encoding="UTF-8" standalone="yes"?>
<Relationships xmlns="http://schemas.openxmlformats.org/package/2006/relationships"><Relationship Id="rId2" Type="http://schemas.openxmlformats.org/officeDocument/2006/relationships/package" Target="../embeddings/Microsoft_Excel_Worksheet54.xlsx"/><Relationship Id="rId1" Type="http://schemas.openxmlformats.org/officeDocument/2006/relationships/image" Target="../media/image14.png"/></Relationships>
</file>

<file path=ppt/charts/_rels/chart56.xml.rels><?xml version="1.0" encoding="UTF-8" standalone="yes"?>
<Relationships xmlns="http://schemas.openxmlformats.org/package/2006/relationships"><Relationship Id="rId2" Type="http://schemas.openxmlformats.org/officeDocument/2006/relationships/package" Target="../embeddings/Microsoft_Excel_Worksheet55.xlsx"/><Relationship Id="rId1" Type="http://schemas.openxmlformats.org/officeDocument/2006/relationships/image" Target="../media/image14.png"/></Relationships>
</file>

<file path=ppt/charts/_rels/chart57.xml.rels><?xml version="1.0" encoding="UTF-8" standalone="yes"?>
<Relationships xmlns="http://schemas.openxmlformats.org/package/2006/relationships"><Relationship Id="rId2" Type="http://schemas.openxmlformats.org/officeDocument/2006/relationships/package" Target="../embeddings/Microsoft_Excel_Worksheet56.xlsx"/><Relationship Id="rId1" Type="http://schemas.openxmlformats.org/officeDocument/2006/relationships/image" Target="../media/image14.png"/></Relationships>
</file>

<file path=ppt/charts/_rels/chart58.xml.rels><?xml version="1.0" encoding="UTF-8" standalone="yes"?>
<Relationships xmlns="http://schemas.openxmlformats.org/package/2006/relationships"><Relationship Id="rId2" Type="http://schemas.openxmlformats.org/officeDocument/2006/relationships/package" Target="../embeddings/Microsoft_Excel_Worksheet57.xlsx"/><Relationship Id="rId1" Type="http://schemas.openxmlformats.org/officeDocument/2006/relationships/image" Target="../media/image14.png"/></Relationships>
</file>

<file path=ppt/charts/_rels/chart59.xml.rels><?xml version="1.0" encoding="UTF-8" standalone="yes"?>
<Relationships xmlns="http://schemas.openxmlformats.org/package/2006/relationships"><Relationship Id="rId2" Type="http://schemas.openxmlformats.org/officeDocument/2006/relationships/package" Target="../embeddings/Microsoft_Excel_Worksheet58.xlsx"/><Relationship Id="rId1" Type="http://schemas.openxmlformats.org/officeDocument/2006/relationships/image" Target="../media/image14.png"/></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image" Target="../media/image14.png"/></Relationships>
</file>

<file path=ppt/charts/_rels/chart60.xml.rels><?xml version="1.0" encoding="UTF-8" standalone="yes"?>
<Relationships xmlns="http://schemas.openxmlformats.org/package/2006/relationships"><Relationship Id="rId2" Type="http://schemas.openxmlformats.org/officeDocument/2006/relationships/package" Target="../embeddings/Microsoft_Excel_Worksheet59.xlsx"/><Relationship Id="rId1" Type="http://schemas.openxmlformats.org/officeDocument/2006/relationships/image" Target="../media/image14.png"/></Relationships>
</file>

<file path=ppt/charts/_rels/chart61.xml.rels><?xml version="1.0" encoding="UTF-8" standalone="yes"?>
<Relationships xmlns="http://schemas.openxmlformats.org/package/2006/relationships"><Relationship Id="rId2" Type="http://schemas.openxmlformats.org/officeDocument/2006/relationships/package" Target="../embeddings/Microsoft_Excel_Worksheet60.xlsx"/><Relationship Id="rId1" Type="http://schemas.openxmlformats.org/officeDocument/2006/relationships/image" Target="../media/image14.png"/></Relationships>
</file>

<file path=ppt/charts/_rels/chart62.xml.rels><?xml version="1.0" encoding="UTF-8" standalone="yes"?>
<Relationships xmlns="http://schemas.openxmlformats.org/package/2006/relationships"><Relationship Id="rId2" Type="http://schemas.openxmlformats.org/officeDocument/2006/relationships/package" Target="../embeddings/Microsoft_Excel_Worksheet61.xlsx"/><Relationship Id="rId1" Type="http://schemas.openxmlformats.org/officeDocument/2006/relationships/image" Target="../media/image14.png"/></Relationships>
</file>

<file path=ppt/charts/_rels/chart63.xml.rels><?xml version="1.0" encoding="UTF-8" standalone="yes"?>
<Relationships xmlns="http://schemas.openxmlformats.org/package/2006/relationships"><Relationship Id="rId2" Type="http://schemas.openxmlformats.org/officeDocument/2006/relationships/package" Target="../embeddings/Microsoft_Excel_Worksheet62.xlsx"/><Relationship Id="rId1" Type="http://schemas.openxmlformats.org/officeDocument/2006/relationships/image" Target="../media/image14.png"/></Relationships>
</file>

<file path=ppt/charts/_rels/chart64.xml.rels><?xml version="1.0" encoding="UTF-8" standalone="yes"?>
<Relationships xmlns="http://schemas.openxmlformats.org/package/2006/relationships"><Relationship Id="rId2" Type="http://schemas.openxmlformats.org/officeDocument/2006/relationships/package" Target="../embeddings/Microsoft_Excel_Worksheet63.xlsx"/><Relationship Id="rId1" Type="http://schemas.openxmlformats.org/officeDocument/2006/relationships/image" Target="../media/image14.png"/></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image" Target="../media/image14.png"/></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image" Target="../media/image14.png"/></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image" Target="../media/image14.png"/></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587399238130716E-2"/>
          <c:y val="0.15844141305320761"/>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Sheet1!$D$2:$D$32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0-EC0E-4D17-BF59-C145ABD11EDD}"/>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Sheet1!$E$2:$E$32</c:f>
              <c:numCache>
                <c:formatCode>General</c:formatCode>
                <c:ptCount val="31"/>
                <c:pt idx="0">
                  <c:v>5.4195111803963636</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1-EC0E-4D17-BF59-C145ABD11EDD}"/>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Sheet1!$F$2:$F$32</c:f>
              <c:numCache>
                <c:formatCode>General</c:formatCode>
                <c:ptCount val="31"/>
                <c:pt idx="0">
                  <c:v>#N/A</c:v>
                </c:pt>
                <c:pt idx="1">
                  <c:v>5.8517851277772186</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2-EC0E-4D17-BF59-C145ABD11EDD}"/>
            </c:ext>
          </c:extLst>
        </c:ser>
        <c:ser>
          <c:idx val="3"/>
          <c:order val="3"/>
          <c:tx>
            <c:strRef>
              <c:f>Sheet1!$G$1</c:f>
              <c:strCache>
                <c:ptCount val="1"/>
                <c:pt idx="0">
                  <c:v>About the same</c:v>
                </c:pt>
              </c:strCache>
            </c:strRef>
          </c:tx>
          <c:spPr>
            <a:solidFill>
              <a:srgbClr val="D9D9D9"/>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Sheet1!$G$2:$G$32</c:f>
              <c:numCache>
                <c:formatCode>General</c:formatCode>
                <c:ptCount val="31"/>
                <c:pt idx="0">
                  <c:v>#N/A</c:v>
                </c:pt>
                <c:pt idx="1">
                  <c:v>#N/A</c:v>
                </c:pt>
                <c:pt idx="2">
                  <c:v>5.8062676652759437</c:v>
                </c:pt>
                <c:pt idx="3">
                  <c:v>5.878725335176016</c:v>
                </c:pt>
                <c:pt idx="4">
                  <c:v>5.8952335670910383</c:v>
                </c:pt>
                <c:pt idx="5">
                  <c:v>5.9912587383875913</c:v>
                </c:pt>
                <c:pt idx="6">
                  <c:v>6.1267786291885216</c:v>
                </c:pt>
                <c:pt idx="7">
                  <c:v>6.2281345887923223</c:v>
                </c:pt>
                <c:pt idx="8">
                  <c:v>6.2449426302502289</c:v>
                </c:pt>
                <c:pt idx="9">
                  <c:v>6.2585896133744274</c:v>
                </c:pt>
                <c:pt idx="10">
                  <c:v>6.2607576773473914</c:v>
                </c:pt>
                <c:pt idx="11">
                  <c:v>6.378383662668643</c:v>
                </c:pt>
                <c:pt idx="12">
                  <c:v>6.4380400953057464</c:v>
                </c:pt>
                <c:pt idx="13">
                  <c:v>6.4639129989980484</c:v>
                </c:pt>
                <c:pt idx="14">
                  <c:v>6.5381784377313874</c:v>
                </c:pt>
                <c:pt idx="15">
                  <c:v>6.564207995980416</c:v>
                </c:pt>
                <c:pt idx="16">
                  <c:v>6.724967396587969</c:v>
                </c:pt>
                <c:pt idx="17">
                  <c:v>6.7597656948165277</c:v>
                </c:pt>
                <c:pt idx="18">
                  <c:v>6.8851700626924099</c:v>
                </c:pt>
                <c:pt idx="19">
                  <c:v>6.8990448937150699</c:v>
                </c:pt>
                <c:pt idx="20">
                  <c:v>7.0233518691333341</c:v>
                </c:pt>
                <c:pt idx="21">
                  <c:v>7.0740250192364833</c:v>
                </c:pt>
                <c:pt idx="22">
                  <c:v>7.1426098550722186</c:v>
                </c:pt>
                <c:pt idx="23">
                  <c:v>7.1472539873386154</c:v>
                </c:pt>
                <c:pt idx="24">
                  <c:v>7.1739117792779972</c:v>
                </c:pt>
                <c:pt idx="25">
                  <c:v>7.1866960352933864</c:v>
                </c:pt>
                <c:pt idx="26">
                  <c:v>7.2015659882732699</c:v>
                </c:pt>
                <c:pt idx="27">
                  <c:v>7.2032200050927813</c:v>
                </c:pt>
                <c:pt idx="28">
                  <c:v>7.409955477317185</c:v>
                </c:pt>
                <c:pt idx="29">
                  <c:v>#N/A</c:v>
                </c:pt>
                <c:pt idx="30">
                  <c:v>#N/A</c:v>
                </c:pt>
              </c:numCache>
            </c:numRef>
          </c:val>
          <c:extLst>
            <c:ext xmlns:c16="http://schemas.microsoft.com/office/drawing/2014/chart" uri="{C3380CC4-5D6E-409C-BE32-E72D297353CC}">
              <c16:uniqueId val="{00000003-EC0E-4D17-BF59-C145ABD11EDD}"/>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Sheet1!$H$2:$H$32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7.5122989459592233</c:v>
                </c:pt>
                <c:pt idx="30">
                  <c:v>#N/A</c:v>
                </c:pt>
              </c:numCache>
            </c:numRef>
          </c:val>
          <c:extLst>
            <c:ext xmlns:c16="http://schemas.microsoft.com/office/drawing/2014/chart" uri="{C3380CC4-5D6E-409C-BE32-E72D297353CC}">
              <c16:uniqueId val="{00000004-EC0E-4D17-BF59-C145ABD11EDD}"/>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Sheet1!$I$2:$I$32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5-EC0E-4D17-BF59-C145ABD11EDD}"/>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Sheet1!$J$2:$J$32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8.1249832394919039</c:v>
                </c:pt>
              </c:numCache>
            </c:numRef>
          </c:val>
          <c:extLst>
            <c:ext xmlns:c16="http://schemas.microsoft.com/office/drawing/2014/chart" uri="{C3380CC4-5D6E-409C-BE32-E72D297353CC}">
              <c16:uniqueId val="{00000006-EC0E-4D17-BF59-C145ABD11EDD}"/>
            </c:ext>
          </c:extLst>
        </c:ser>
        <c:dLbls>
          <c:showLegendKey val="0"/>
          <c:showVal val="0"/>
          <c:showCatName val="0"/>
          <c:showSerName val="0"/>
          <c:showPercent val="0"/>
          <c:showBubbleSize val="0"/>
        </c:dLbls>
        <c:gapWidth val="50"/>
        <c:overlap val="100"/>
        <c:axId val="779045984"/>
        <c:axId val="77905033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Sheet1!$K$2:$K$32</c:f>
              <c:numCache>
                <c:formatCode>General</c:formatCode>
                <c:ptCount val="31"/>
                <c:pt idx="0">
                  <c:v>#N/A</c:v>
                </c:pt>
                <c:pt idx="1">
                  <c:v>#N/A</c:v>
                </c:pt>
                <c:pt idx="2">
                  <c:v>#N/A</c:v>
                </c:pt>
                <c:pt idx="3">
                  <c:v>#N/A</c:v>
                </c:pt>
                <c:pt idx="4">
                  <c:v>#N/A</c:v>
                </c:pt>
                <c:pt idx="5">
                  <c:v>#N/A</c:v>
                </c:pt>
                <c:pt idx="6">
                  <c:v>#N/A</c:v>
                </c:pt>
                <c:pt idx="7">
                  <c:v>#N/A</c:v>
                </c:pt>
                <c:pt idx="8">
                  <c:v>#N/A</c:v>
                </c:pt>
                <c:pt idx="9">
                  <c:v>#N/A</c:v>
                </c:pt>
                <c:pt idx="10">
                  <c:v>6.2607576773473914</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7-EC0E-4D17-BF59-C145ABD11EDD}"/>
            </c:ext>
          </c:extLst>
        </c:ser>
        <c:dLbls>
          <c:showLegendKey val="0"/>
          <c:showVal val="0"/>
          <c:showCatName val="0"/>
          <c:showSerName val="0"/>
          <c:showPercent val="0"/>
          <c:showBubbleSize val="0"/>
        </c:dLbls>
        <c:gapWidth val="0"/>
        <c:overlap val="-100"/>
        <c:axId val="779046528"/>
        <c:axId val="779049792"/>
      </c:barChart>
      <c:catAx>
        <c:axId val="779045984"/>
        <c:scaling>
          <c:orientation val="minMax"/>
        </c:scaling>
        <c:delete val="1"/>
        <c:axPos val="b"/>
        <c:numFmt formatCode="General" sourceLinked="1"/>
        <c:majorTickMark val="none"/>
        <c:minorTickMark val="none"/>
        <c:tickLblPos val="nextTo"/>
        <c:crossAx val="779050336"/>
        <c:crosses val="autoZero"/>
        <c:auto val="1"/>
        <c:lblAlgn val="ctr"/>
        <c:lblOffset val="100"/>
        <c:noMultiLvlLbl val="0"/>
      </c:catAx>
      <c:valAx>
        <c:axId val="77905033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779045984"/>
        <c:crosses val="autoZero"/>
        <c:crossBetween val="between"/>
      </c:valAx>
      <c:valAx>
        <c:axId val="77904979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79046528"/>
        <c:crosses val="max"/>
        <c:crossBetween val="between"/>
      </c:valAx>
      <c:catAx>
        <c:axId val="779046528"/>
        <c:scaling>
          <c:orientation val="minMax"/>
        </c:scaling>
        <c:delete val="1"/>
        <c:axPos val="b"/>
        <c:numFmt formatCode="General" sourceLinked="1"/>
        <c:majorTickMark val="out"/>
        <c:minorTickMark val="none"/>
        <c:tickLblPos val="nextTo"/>
        <c:crossAx val="77904979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3.8631993340752739</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8962-4CCB-8BDA-63D9D91C59C7}"/>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#N/A</c:v>
                </c:pt>
                <c:pt idx="1">
                  <c:v>4.8083593067976738</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8962-4CCB-8BDA-63D9D91C59C7}"/>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#N/A</c:v>
                </c:pt>
                <c:pt idx="2">
                  <c:v>4.8726205983427082</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8962-4CCB-8BDA-63D9D91C59C7}"/>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#N/A</c:v>
                </c:pt>
                <c:pt idx="3">
                  <c:v>5.0978696445756029</c:v>
                </c:pt>
                <c:pt idx="4">
                  <c:v>5.1226299927348862</c:v>
                </c:pt>
                <c:pt idx="5">
                  <c:v>5.1558606773111277</c:v>
                </c:pt>
                <c:pt idx="6">
                  <c:v>5.1594620664653501</c:v>
                </c:pt>
                <c:pt idx="7">
                  <c:v>5.2762983063125724</c:v>
                </c:pt>
                <c:pt idx="8">
                  <c:v>5.3830276162782766</c:v>
                </c:pt>
                <c:pt idx="9">
                  <c:v>5.4283170301144006</c:v>
                </c:pt>
                <c:pt idx="10">
                  <c:v>5.4523275660855912</c:v>
                </c:pt>
                <c:pt idx="11">
                  <c:v>5.4965791025944508</c:v>
                </c:pt>
                <c:pt idx="12">
                  <c:v>5.5332311736901634</c:v>
                </c:pt>
                <c:pt idx="13">
                  <c:v>5.5757350291484062</c:v>
                </c:pt>
                <c:pt idx="14">
                  <c:v>5.6545392688300602</c:v>
                </c:pt>
                <c:pt idx="15">
                  <c:v>5.6558466644125662</c:v>
                </c:pt>
                <c:pt idx="16">
                  <c:v>5.7033800190608641</c:v>
                </c:pt>
                <c:pt idx="17">
                  <c:v>5.7306146254115937</c:v>
                </c:pt>
                <c:pt idx="18">
                  <c:v>5.7313234244288589</c:v>
                </c:pt>
                <c:pt idx="19">
                  <c:v>5.736587435216455</c:v>
                </c:pt>
                <c:pt idx="20">
                  <c:v>5.7371799442923859</c:v>
                </c:pt>
                <c:pt idx="21">
                  <c:v>5.7537934737843566</c:v>
                </c:pt>
                <c:pt idx="22">
                  <c:v>5.8159022131577363</c:v>
                </c:pt>
                <c:pt idx="23">
                  <c:v>5.8188806978204184</c:v>
                </c:pt>
                <c:pt idx="24">
                  <c:v>5.8366474017898913</c:v>
                </c:pt>
                <c:pt idx="25">
                  <c:v>5.8960817134181234</c:v>
                </c:pt>
                <c:pt idx="26">
                  <c:v>5.9276528457715898</c:v>
                </c:pt>
                <c:pt idx="27">
                  <c:v>5.9313505015979144</c:v>
                </c:pt>
                <c:pt idx="28">
                  <c:v>5.9434940744175231</c:v>
                </c:pt>
                <c:pt idx="29">
                  <c:v>5.9719477468422051</c:v>
                </c:pt>
                <c:pt idx="30">
                  <c:v>5.993872136813108</c:v>
                </c:pt>
                <c:pt idx="31">
                  <c:v>5.9966920453373769</c:v>
                </c:pt>
                <c:pt idx="32">
                  <c:v>6.0314950374625163</c:v>
                </c:pt>
                <c:pt idx="33">
                  <c:v>6.0788113657324514</c:v>
                </c:pt>
                <c:pt idx="34">
                  <c:v>6.0884121451789426</c:v>
                </c:pt>
                <c:pt idx="35">
                  <c:v>6.1128085014138316</c:v>
                </c:pt>
                <c:pt idx="36">
                  <c:v>6.1279912120543489</c:v>
                </c:pt>
                <c:pt idx="37">
                  <c:v>6.172989982291929</c:v>
                </c:pt>
                <c:pt idx="38">
                  <c:v>6.2974284327956429</c:v>
                </c:pt>
                <c:pt idx="39">
                  <c:v>6.3274844606534328</c:v>
                </c:pt>
                <c:pt idx="40">
                  <c:v>6.344038250343643</c:v>
                </c:pt>
                <c:pt idx="41">
                  <c:v>6.3602510309652098</c:v>
                </c:pt>
                <c:pt idx="42">
                  <c:v>6.3911375698577411</c:v>
                </c:pt>
                <c:pt idx="43">
                  <c:v>6.4678640552361957</c:v>
                </c:pt>
                <c:pt idx="44">
                  <c:v>6.6136829520551927</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3-8962-4CCB-8BDA-63D9D91C59C7}"/>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6.7706151663009582</c:v>
                </c:pt>
                <c:pt idx="46">
                  <c:v>6.8519081388149248</c:v>
                </c:pt>
                <c:pt idx="47">
                  <c:v>#N/A</c:v>
                </c:pt>
                <c:pt idx="48">
                  <c:v>#N/A</c:v>
                </c:pt>
                <c:pt idx="49">
                  <c:v>#N/A</c:v>
                </c:pt>
                <c:pt idx="50">
                  <c:v>#N/A</c:v>
                </c:pt>
                <c:pt idx="51">
                  <c:v>#N/A</c:v>
                </c:pt>
              </c:numCache>
            </c:numRef>
          </c:val>
          <c:extLst>
            <c:ext xmlns:c16="http://schemas.microsoft.com/office/drawing/2014/chart" uri="{C3380CC4-5D6E-409C-BE32-E72D297353CC}">
              <c16:uniqueId val="{00000004-8962-4CCB-8BDA-63D9D91C59C7}"/>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6.913738111580539</c:v>
                </c:pt>
                <c:pt idx="48">
                  <c:v>6.9215496944540762</c:v>
                </c:pt>
                <c:pt idx="49">
                  <c:v>6.9354979877803533</c:v>
                </c:pt>
                <c:pt idx="50">
                  <c:v>6.9569537723627803</c:v>
                </c:pt>
                <c:pt idx="51">
                  <c:v>7.0065762074240876</c:v>
                </c:pt>
              </c:numCache>
            </c:numRef>
          </c:val>
          <c:extLst>
            <c:ext xmlns:c16="http://schemas.microsoft.com/office/drawing/2014/chart" uri="{C3380CC4-5D6E-409C-BE32-E72D297353CC}">
              <c16:uniqueId val="{00000005-8962-4CCB-8BDA-63D9D91C59C7}"/>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8962-4CCB-8BDA-63D9D91C59C7}"/>
            </c:ext>
          </c:extLst>
        </c:ser>
        <c:dLbls>
          <c:showLegendKey val="0"/>
          <c:showVal val="0"/>
          <c:showCatName val="0"/>
          <c:showSerName val="0"/>
          <c:showPercent val="0"/>
          <c:showBubbleSize val="0"/>
        </c:dLbls>
        <c:gapWidth val="50"/>
        <c:overlap val="100"/>
        <c:axId val="896867472"/>
        <c:axId val="89687073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Your Trust</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5.1594620664653501</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8962-4CCB-8BDA-63D9D91C59C7}"/>
            </c:ext>
          </c:extLst>
        </c:ser>
        <c:dLbls>
          <c:showLegendKey val="0"/>
          <c:showVal val="0"/>
          <c:showCatName val="0"/>
          <c:showSerName val="0"/>
          <c:showPercent val="0"/>
          <c:showBubbleSize val="0"/>
        </c:dLbls>
        <c:gapWidth val="0"/>
        <c:overlap val="-100"/>
        <c:axId val="896881072"/>
        <c:axId val="896882160"/>
      </c:barChart>
      <c:catAx>
        <c:axId val="896867472"/>
        <c:scaling>
          <c:orientation val="minMax"/>
        </c:scaling>
        <c:delete val="1"/>
        <c:axPos val="b"/>
        <c:numFmt formatCode="General" sourceLinked="1"/>
        <c:majorTickMark val="none"/>
        <c:minorTickMark val="none"/>
        <c:tickLblPos val="nextTo"/>
        <c:crossAx val="896870736"/>
        <c:crosses val="autoZero"/>
        <c:auto val="1"/>
        <c:lblAlgn val="ctr"/>
        <c:lblOffset val="100"/>
        <c:noMultiLvlLbl val="0"/>
      </c:catAx>
      <c:valAx>
        <c:axId val="89687073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6867472"/>
        <c:crosses val="autoZero"/>
        <c:crossBetween val="between"/>
      </c:valAx>
      <c:valAx>
        <c:axId val="896882160"/>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6881072"/>
        <c:crosses val="max"/>
        <c:crossBetween val="between"/>
      </c:valAx>
      <c:catAx>
        <c:axId val="896881072"/>
        <c:scaling>
          <c:orientation val="minMax"/>
        </c:scaling>
        <c:delete val="1"/>
        <c:axPos val="b"/>
        <c:numFmt formatCode="General" sourceLinked="1"/>
        <c:majorTickMark val="out"/>
        <c:minorTickMark val="none"/>
        <c:tickLblPos val="nextTo"/>
        <c:crossAx val="896882160"/>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0069833371560457"/>
          <c:w val="0.74050409342017565"/>
          <c:h val="0.3997067183462532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3.224954335723385</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0.58356885911549217</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0.63902616638343313</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0.17815571749198167</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1.8599203169313121</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0.17815571749198167</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0.17691135294057414</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6875632"/>
        <c:axId val="89686692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4.6250868614894376</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5.555665237179948</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DDD26FAB-490D-43F8-A437-AB434D273E98}"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Q17. In the last 12 months, have you had a care review meeting with your NHS mental health team to discuss how your care is working?</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6880528"/>
        <c:axId val="896871280"/>
      </c:scatterChart>
      <c:catAx>
        <c:axId val="896875632"/>
        <c:scaling>
          <c:orientation val="minMax"/>
        </c:scaling>
        <c:delete val="1"/>
        <c:axPos val="l"/>
        <c:numFmt formatCode="General" sourceLinked="1"/>
        <c:majorTickMark val="out"/>
        <c:minorTickMark val="none"/>
        <c:tickLblPos val="nextTo"/>
        <c:crossAx val="896866928"/>
        <c:crosses val="autoZero"/>
        <c:auto val="1"/>
        <c:lblAlgn val="ctr"/>
        <c:lblOffset val="100"/>
        <c:noMultiLvlLbl val="0"/>
      </c:catAx>
      <c:valAx>
        <c:axId val="896866928"/>
        <c:scaling>
          <c:orientation val="minMax"/>
          <c:min val="1"/>
        </c:scaling>
        <c:delete val="1"/>
        <c:axPos val="b"/>
        <c:numFmt formatCode="General" sourceLinked="1"/>
        <c:majorTickMark val="none"/>
        <c:minorTickMark val="none"/>
        <c:tickLblPos val="nextTo"/>
        <c:crossAx val="896875632"/>
        <c:crosses val="autoZero"/>
        <c:crossBetween val="between"/>
      </c:valAx>
      <c:valAx>
        <c:axId val="896871280"/>
        <c:scaling>
          <c:orientation val="minMax"/>
          <c:min val="0"/>
        </c:scaling>
        <c:delete val="1"/>
        <c:axPos val="r"/>
        <c:numFmt formatCode="#;;0" sourceLinked="0"/>
        <c:majorTickMark val="out"/>
        <c:minorTickMark val="none"/>
        <c:tickLblPos val="nextTo"/>
        <c:crossAx val="896880528"/>
        <c:crosses val="max"/>
        <c:crossBetween val="midCat"/>
        <c:majorUnit val="1"/>
      </c:valAx>
      <c:valAx>
        <c:axId val="89688052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71280"/>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0497286821705425"/>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4.3392869818826174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4.4853391613980165E-2</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0.68083336733730704</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0.18981125254529907</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1.9816024428577226</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0.18981125254529907</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6.6316719859910833E-2</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6873456"/>
        <c:axId val="896874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5.6938372714412626</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6.245586214808065</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E6D72F91-48B4-417C-8AE3-3F83E423AF8B}"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Q14. Do you have a care plan?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6875088"/>
        <c:axId val="896868560"/>
      </c:scatterChart>
      <c:catAx>
        <c:axId val="896873456"/>
        <c:scaling>
          <c:orientation val="minMax"/>
        </c:scaling>
        <c:delete val="1"/>
        <c:axPos val="l"/>
        <c:numFmt formatCode="General" sourceLinked="1"/>
        <c:majorTickMark val="out"/>
        <c:minorTickMark val="none"/>
        <c:tickLblPos val="nextTo"/>
        <c:crossAx val="896874544"/>
        <c:crosses val="autoZero"/>
        <c:auto val="1"/>
        <c:lblAlgn val="ctr"/>
        <c:lblOffset val="100"/>
        <c:noMultiLvlLbl val="0"/>
      </c:catAx>
      <c:valAx>
        <c:axId val="896874544"/>
        <c:scaling>
          <c:orientation val="minMax"/>
          <c:min val="1"/>
        </c:scaling>
        <c:delete val="1"/>
        <c:axPos val="b"/>
        <c:numFmt formatCode="General" sourceLinked="1"/>
        <c:majorTickMark val="none"/>
        <c:minorTickMark val="none"/>
        <c:tickLblPos val="nextTo"/>
        <c:crossAx val="896873456"/>
        <c:crosses val="autoZero"/>
        <c:crossBetween val="between"/>
      </c:valAx>
      <c:valAx>
        <c:axId val="896868560"/>
        <c:scaling>
          <c:orientation val="minMax"/>
          <c:min val="0"/>
        </c:scaling>
        <c:delete val="1"/>
        <c:axPos val="r"/>
        <c:numFmt formatCode="#;;0" sourceLinked="0"/>
        <c:majorTickMark val="out"/>
        <c:minorTickMark val="none"/>
        <c:tickLblPos val="nextTo"/>
        <c:crossAx val="896875088"/>
        <c:crosses val="max"/>
        <c:crossBetween val="midCat"/>
        <c:majorUnit val="1"/>
      </c:valAx>
      <c:valAx>
        <c:axId val="896875088"/>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685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6F86-4DED-B37F-E821921B61B8}"/>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6F86-4DED-B37F-E821921B61B8}"/>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5.417796957007563</c:v>
                </c:pt>
                <c:pt idx="1">
                  <c:v>5.6687877335906007</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6F86-4DED-B37F-E821921B61B8}"/>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5.5729023571360559</c:v>
                </c:pt>
                <c:pt idx="3">
                  <c:v>5.6331355282969522</c:v>
                </c:pt>
                <c:pt idx="4">
                  <c:v>5.6336243746441443</c:v>
                </c:pt>
                <c:pt idx="5">
                  <c:v>5.6718764074805312</c:v>
                </c:pt>
                <c:pt idx="6">
                  <c:v>5.6812054620890446</c:v>
                </c:pt>
                <c:pt idx="7">
                  <c:v>5.7154257117490426</c:v>
                </c:pt>
                <c:pt idx="8">
                  <c:v>5.7473316799608867</c:v>
                </c:pt>
                <c:pt idx="9">
                  <c:v>5.7510117332318273</c:v>
                </c:pt>
                <c:pt idx="10">
                  <c:v>5.7667849513506546</c:v>
                </c:pt>
                <c:pt idx="11">
                  <c:v>5.8395746850698496</c:v>
                </c:pt>
                <c:pt idx="12">
                  <c:v>5.845655495888475</c:v>
                </c:pt>
                <c:pt idx="13">
                  <c:v>5.8765866658985377</c:v>
                </c:pt>
                <c:pt idx="14">
                  <c:v>5.8792805657533096</c:v>
                </c:pt>
                <c:pt idx="15">
                  <c:v>5.8981355133936209</c:v>
                </c:pt>
                <c:pt idx="16">
                  <c:v>5.9091252501436946</c:v>
                </c:pt>
                <c:pt idx="17">
                  <c:v>5.9552332985829253</c:v>
                </c:pt>
                <c:pt idx="18">
                  <c:v>6.0082558523491727</c:v>
                </c:pt>
                <c:pt idx="19">
                  <c:v>6.0204078369384924</c:v>
                </c:pt>
                <c:pt idx="20">
                  <c:v>6.0711274293405202</c:v>
                </c:pt>
                <c:pt idx="21">
                  <c:v>6.0922971192345718</c:v>
                </c:pt>
                <c:pt idx="22">
                  <c:v>6.1015436549982223</c:v>
                </c:pt>
                <c:pt idx="23">
                  <c:v>6.129813552214225</c:v>
                </c:pt>
                <c:pt idx="24">
                  <c:v>6.1479112954297674</c:v>
                </c:pt>
                <c:pt idx="25">
                  <c:v>6.1848318256380992</c:v>
                </c:pt>
                <c:pt idx="26">
                  <c:v>6.1907505706218693</c:v>
                </c:pt>
                <c:pt idx="27">
                  <c:v>6.2071300067297894</c:v>
                </c:pt>
                <c:pt idx="28">
                  <c:v>6.2234627735741892</c:v>
                </c:pt>
                <c:pt idx="29">
                  <c:v>6.2384183007477478</c:v>
                </c:pt>
                <c:pt idx="30">
                  <c:v>6.2500375038125799</c:v>
                </c:pt>
                <c:pt idx="31">
                  <c:v>6.253640148745184</c:v>
                </c:pt>
                <c:pt idx="32">
                  <c:v>6.2671669187908652</c:v>
                </c:pt>
                <c:pt idx="33">
                  <c:v>6.2889189349516963</c:v>
                </c:pt>
                <c:pt idx="34">
                  <c:v>6.3046129016344494</c:v>
                </c:pt>
                <c:pt idx="35">
                  <c:v>6.3558101085260663</c:v>
                </c:pt>
                <c:pt idx="36">
                  <c:v>6.369203465255044</c:v>
                </c:pt>
                <c:pt idx="37">
                  <c:v>6.4154844758300866</c:v>
                </c:pt>
                <c:pt idx="38">
                  <c:v>6.4574399416648047</c:v>
                </c:pt>
                <c:pt idx="39">
                  <c:v>6.4793933942552222</c:v>
                </c:pt>
                <c:pt idx="40">
                  <c:v>6.480674628470795</c:v>
                </c:pt>
                <c:pt idx="41">
                  <c:v>6.4998855417829677</c:v>
                </c:pt>
                <c:pt idx="42">
                  <c:v>6.5317477495940457</c:v>
                </c:pt>
                <c:pt idx="43">
                  <c:v>6.5362333485789286</c:v>
                </c:pt>
                <c:pt idx="44">
                  <c:v>6.573020772300338</c:v>
                </c:pt>
                <c:pt idx="45">
                  <c:v>6.6676255293683822</c:v>
                </c:pt>
                <c:pt idx="46">
                  <c:v>#N/A</c:v>
                </c:pt>
                <c:pt idx="47">
                  <c:v>#N/A</c:v>
                </c:pt>
                <c:pt idx="48">
                  <c:v>#N/A</c:v>
                </c:pt>
                <c:pt idx="49">
                  <c:v>#N/A</c:v>
                </c:pt>
              </c:numCache>
            </c:numRef>
          </c:val>
          <c:extLst>
            <c:ext xmlns:c16="http://schemas.microsoft.com/office/drawing/2014/chart" uri="{C3380CC4-5D6E-409C-BE32-E72D297353CC}">
              <c16:uniqueId val="{00000003-6F86-4DED-B37F-E821921B61B8}"/>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6.6716401280046984</c:v>
                </c:pt>
                <c:pt idx="47">
                  <c:v>6.6891552443134472</c:v>
                </c:pt>
                <c:pt idx="48">
                  <c:v>#N/A</c:v>
                </c:pt>
                <c:pt idx="49">
                  <c:v>#N/A</c:v>
                </c:pt>
              </c:numCache>
            </c:numRef>
          </c:val>
          <c:extLst>
            <c:ext xmlns:c16="http://schemas.microsoft.com/office/drawing/2014/chart" uri="{C3380CC4-5D6E-409C-BE32-E72D297353CC}">
              <c16:uniqueId val="{00000004-6F86-4DED-B37F-E821921B61B8}"/>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6.7556217563476224</c:v>
                </c:pt>
                <c:pt idx="49">
                  <c:v>#N/A</c:v>
                </c:pt>
              </c:numCache>
            </c:numRef>
          </c:val>
          <c:extLst>
            <c:ext xmlns:c16="http://schemas.microsoft.com/office/drawing/2014/chart" uri="{C3380CC4-5D6E-409C-BE32-E72D297353CC}">
              <c16:uniqueId val="{00000005-6F86-4DED-B37F-E821921B61B8}"/>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7.0573930266978779</c:v>
                </c:pt>
              </c:numCache>
            </c:numRef>
          </c:val>
          <c:extLst>
            <c:ext xmlns:c16="http://schemas.microsoft.com/office/drawing/2014/chart" uri="{C3380CC4-5D6E-409C-BE32-E72D297353CC}">
              <c16:uniqueId val="{00000006-6F86-4DED-B37F-E821921B61B8}"/>
            </c:ext>
          </c:extLst>
        </c:ser>
        <c:dLbls>
          <c:showLegendKey val="0"/>
          <c:showVal val="0"/>
          <c:showCatName val="0"/>
          <c:showSerName val="0"/>
          <c:showPercent val="0"/>
          <c:showBubbleSize val="0"/>
        </c:dLbls>
        <c:gapWidth val="50"/>
        <c:overlap val="100"/>
        <c:axId val="896876720"/>
        <c:axId val="89688161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5.6718764074805312</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6F86-4DED-B37F-E821921B61B8}"/>
            </c:ext>
          </c:extLst>
        </c:ser>
        <c:dLbls>
          <c:showLegendKey val="0"/>
          <c:showVal val="0"/>
          <c:showCatName val="0"/>
          <c:showSerName val="0"/>
          <c:showPercent val="0"/>
          <c:showBubbleSize val="0"/>
        </c:dLbls>
        <c:gapWidth val="0"/>
        <c:overlap val="-100"/>
        <c:axId val="896877264"/>
        <c:axId val="896870192"/>
      </c:barChart>
      <c:catAx>
        <c:axId val="896876720"/>
        <c:scaling>
          <c:orientation val="minMax"/>
        </c:scaling>
        <c:delete val="1"/>
        <c:axPos val="b"/>
        <c:numFmt formatCode="General" sourceLinked="1"/>
        <c:majorTickMark val="none"/>
        <c:minorTickMark val="none"/>
        <c:tickLblPos val="nextTo"/>
        <c:crossAx val="896881616"/>
        <c:crosses val="autoZero"/>
        <c:auto val="1"/>
        <c:lblAlgn val="ctr"/>
        <c:lblOffset val="100"/>
        <c:noMultiLvlLbl val="0"/>
      </c:catAx>
      <c:valAx>
        <c:axId val="89688161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6876720"/>
        <c:crosses val="autoZero"/>
        <c:crossBetween val="between"/>
      </c:valAx>
      <c:valAx>
        <c:axId val="89687019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6877264"/>
        <c:crosses val="max"/>
        <c:crossBetween val="between"/>
      </c:valAx>
      <c:catAx>
        <c:axId val="896877264"/>
        <c:scaling>
          <c:orientation val="minMax"/>
        </c:scaling>
        <c:delete val="1"/>
        <c:axPos val="b"/>
        <c:numFmt formatCode="General" sourceLinked="1"/>
        <c:majorTickMark val="out"/>
        <c:minorTickMark val="none"/>
        <c:tickLblPos val="nextTo"/>
        <c:crossAx val="89687019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5.5339939202240727</c:v>
                </c:pt>
              </c:numCache>
            </c:numRef>
          </c:val>
          <c:extLst>
            <c:ext xmlns:c16="http://schemas.microsoft.com/office/drawing/2014/chart" uri="{C3380CC4-5D6E-409C-BE32-E72D297353CC}">
              <c16:uniqueId val="{00000000-2615-48FB-A20C-204DBD5E11B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615-48FB-A20C-204DBD5E11B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0.126769737939048</c:v>
                </c:pt>
              </c:numCache>
            </c:numRef>
          </c:val>
          <c:extLst>
            <c:ext xmlns:c16="http://schemas.microsoft.com/office/drawing/2014/chart" uri="{C3380CC4-5D6E-409C-BE32-E72D297353CC}">
              <c16:uniqueId val="{00000002-2615-48FB-A20C-204DBD5E11B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0.11785277663212312</c:v>
                </c:pt>
              </c:numCache>
            </c:numRef>
          </c:val>
          <c:extLst>
            <c:ext xmlns:c16="http://schemas.microsoft.com/office/drawing/2014/chart" uri="{C3380CC4-5D6E-409C-BE32-E72D297353CC}">
              <c16:uniqueId val="{00000003-2615-48FB-A20C-204DBD5E11B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1.2303662029523093</c:v>
                </c:pt>
              </c:numCache>
            </c:numRef>
          </c:val>
          <c:extLst>
            <c:ext xmlns:c16="http://schemas.microsoft.com/office/drawing/2014/chart" uri="{C3380CC4-5D6E-409C-BE32-E72D297353CC}">
              <c16:uniqueId val="{00000004-2615-48FB-A20C-204DBD5E11B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0.11785277663212312</c:v>
                </c:pt>
              </c:numCache>
            </c:numRef>
          </c:val>
          <c:extLst>
            <c:ext xmlns:c16="http://schemas.microsoft.com/office/drawing/2014/chart" uri="{C3380CC4-5D6E-409C-BE32-E72D297353CC}">
              <c16:uniqueId val="{00000005-2615-48FB-A20C-204DBD5E11B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0.28399360599293288</c:v>
                </c:pt>
              </c:numCache>
            </c:numRef>
          </c:val>
          <c:extLst>
            <c:ext xmlns:c16="http://schemas.microsoft.com/office/drawing/2014/chart" uri="{C3380CC4-5D6E-409C-BE32-E72D297353CC}">
              <c16:uniqueId val="{00000006-2615-48FB-A20C-204DBD5E11B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2615-48FB-A20C-204DBD5E11B4}"/>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5.995929772823434</c:v>
                </c:pt>
              </c:numCache>
            </c:numRef>
          </c:xVal>
          <c:yVal>
            <c:numLit>
              <c:formatCode>General</c:formatCode>
              <c:ptCount val="1"/>
              <c:pt idx="0">
                <c:v>1</c:v>
              </c:pt>
            </c:numLit>
          </c:yVal>
          <c:smooth val="0"/>
          <c:extLst>
            <c:ext xmlns:c16="http://schemas.microsoft.com/office/drawing/2014/chart" uri="{C3380CC4-5D6E-409C-BE32-E72D297353CC}">
              <c16:uniqueId val="{00000008-2615-48FB-A20C-204DBD5E11B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615-48FB-A20C-204DBD5E11B4}"/>
              </c:ext>
            </c:extLst>
          </c:dPt>
          <c:xVal>
            <c:numRef>
              <c:f>Sheet1!$B$12</c:f>
              <c:numCache>
                <c:formatCode>0.0</c:formatCode>
                <c:ptCount val="1"/>
                <c:pt idx="0">
                  <c:v>6.3937995362713984</c:v>
                </c:pt>
              </c:numCache>
            </c:numRef>
          </c:xVal>
          <c:yVal>
            <c:numLit>
              <c:formatCode>General</c:formatCode>
              <c:ptCount val="1"/>
              <c:pt idx="0">
                <c:v>1</c:v>
              </c:pt>
            </c:numLit>
          </c:yVal>
          <c:smooth val="0"/>
          <c:extLst>
            <c:ext xmlns:c16="http://schemas.microsoft.com/office/drawing/2014/chart" uri="{C3380CC4-5D6E-409C-BE32-E72D297353CC}">
              <c16:uniqueId val="{0000000A-2615-48FB-A20C-204DBD5E11B4}"/>
            </c:ext>
          </c:extLst>
        </c:ser>
        <c:ser>
          <c:idx val="9"/>
          <c:order val="10"/>
          <c:tx>
            <c:v>label</c:v>
          </c:tx>
          <c:spPr>
            <a:ln w="25400" cap="rnd">
              <a:noFill/>
              <a:round/>
            </a:ln>
            <a:effectLst/>
          </c:spPr>
          <c:marker>
            <c:symbol val="none"/>
          </c:marker>
          <c:dLbls>
            <c:dLbl>
              <c:idx val="0"/>
              <c:tx>
                <c:rich>
                  <a:bodyPr/>
                  <a:lstStyle/>
                  <a:p>
                    <a:fld id="{AEF2F821-102B-4DDF-AFE0-DDC47C091DF7}"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2615-48FB-A20C-204DBD5E11B4}"/>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Q16. Were you given a choice on how your care and treatment would be delivered?</c:v>
                  </c:pt>
                </c15:dlblRangeCache>
              </c15:datalabelsRange>
            </c:ext>
            <c:ext xmlns:c16="http://schemas.microsoft.com/office/drawing/2014/chart" uri="{C3380CC4-5D6E-409C-BE32-E72D297353CC}">
              <c16:uniqueId val="{0000000C-2615-48FB-A20C-204DBD5E11B4}"/>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1214384089873244"/>
          <c:w val="0.74050409342017565"/>
          <c:h val="0.3800568289778111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4.9948236035362186</c:v>
                </c:pt>
              </c:numCache>
            </c:numRef>
          </c:val>
          <c:extLst>
            <c:ext xmlns:c16="http://schemas.microsoft.com/office/drawing/2014/chart" uri="{C3380CC4-5D6E-409C-BE32-E72D297353CC}">
              <c16:uniqueId val="{00000000-4474-48B1-9A60-24DF092C74E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474-48B1-9A60-24DF092C74E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0.13015374257372159</c:v>
                </c:pt>
              </c:numCache>
            </c:numRef>
          </c:val>
          <c:extLst>
            <c:ext xmlns:c16="http://schemas.microsoft.com/office/drawing/2014/chart" uri="{C3380CC4-5D6E-409C-BE32-E72D297353CC}">
              <c16:uniqueId val="{00000002-4474-48B1-9A60-24DF092C74E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0.12338258581696326</c:v>
                </c:pt>
              </c:numCache>
            </c:numRef>
          </c:val>
          <c:extLst>
            <c:ext xmlns:c16="http://schemas.microsoft.com/office/drawing/2014/chart" uri="{C3380CC4-5D6E-409C-BE32-E72D297353CC}">
              <c16:uniqueId val="{00000003-4474-48B1-9A60-24DF092C74E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1.2880966232634048</c:v>
                </c:pt>
              </c:numCache>
            </c:numRef>
          </c:val>
          <c:extLst>
            <c:ext xmlns:c16="http://schemas.microsoft.com/office/drawing/2014/chart" uri="{C3380CC4-5D6E-409C-BE32-E72D297353CC}">
              <c16:uniqueId val="{00000004-4474-48B1-9A60-24DF092C74E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0.12338258581696238</c:v>
                </c:pt>
              </c:numCache>
            </c:numRef>
          </c:val>
          <c:extLst>
            <c:ext xmlns:c16="http://schemas.microsoft.com/office/drawing/2014/chart" uri="{C3380CC4-5D6E-409C-BE32-E72D297353CC}">
              <c16:uniqueId val="{00000005-4474-48B1-9A60-24DF092C74E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0.442560597678475</c:v>
                </c:pt>
              </c:numCache>
            </c:numRef>
          </c:val>
          <c:extLst>
            <c:ext xmlns:c16="http://schemas.microsoft.com/office/drawing/2014/chart" uri="{C3380CC4-5D6E-409C-BE32-E72D297353CC}">
              <c16:uniqueId val="{00000006-4474-48B1-9A60-24DF092C74E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0.10902632871955298</c:v>
                </c:pt>
              </c:numCache>
            </c:numRef>
          </c:val>
          <c:extLst>
            <c:ext xmlns:c16="http://schemas.microsoft.com/office/drawing/2014/chart" uri="{C3380CC4-5D6E-409C-BE32-E72D297353CC}">
              <c16:uniqueId val="{00000007-4474-48B1-9A60-24DF092C74E9}"/>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5.1962104448347484</c:v>
                </c:pt>
              </c:numCache>
            </c:numRef>
          </c:xVal>
          <c:yVal>
            <c:numLit>
              <c:formatCode>General</c:formatCode>
              <c:ptCount val="1"/>
              <c:pt idx="0">
                <c:v>1</c:v>
              </c:pt>
            </c:numLit>
          </c:yVal>
          <c:smooth val="0"/>
          <c:extLst>
            <c:ext xmlns:c16="http://schemas.microsoft.com/office/drawing/2014/chart" uri="{C3380CC4-5D6E-409C-BE32-E72D297353CC}">
              <c16:uniqueId val="{00000008-4474-48B1-9A60-24DF092C74E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474-48B1-9A60-24DF092C74E9}"/>
              </c:ext>
            </c:extLst>
          </c:dPt>
          <c:xVal>
            <c:numRef>
              <c:f>Sheet1!$B$12</c:f>
              <c:numCache>
                <c:formatCode>0.0</c:formatCode>
                <c:ptCount val="1"/>
                <c:pt idx="0">
                  <c:v>5.8924082435586058</c:v>
                </c:pt>
              </c:numCache>
            </c:numRef>
          </c:xVal>
          <c:yVal>
            <c:numLit>
              <c:formatCode>General</c:formatCode>
              <c:ptCount val="1"/>
              <c:pt idx="0">
                <c:v>1</c:v>
              </c:pt>
            </c:numLit>
          </c:yVal>
          <c:smooth val="0"/>
          <c:extLst>
            <c:ext xmlns:c16="http://schemas.microsoft.com/office/drawing/2014/chart" uri="{C3380CC4-5D6E-409C-BE32-E72D297353CC}">
              <c16:uniqueId val="{0000000A-4474-48B1-9A60-24DF092C74E9}"/>
            </c:ext>
          </c:extLst>
        </c:ser>
        <c:ser>
          <c:idx val="9"/>
          <c:order val="10"/>
          <c:tx>
            <c:v>label</c:v>
          </c:tx>
          <c:spPr>
            <a:ln w="25400" cap="rnd">
              <a:noFill/>
              <a:round/>
            </a:ln>
            <a:effectLst/>
          </c:spPr>
          <c:marker>
            <c:symbol val="none"/>
          </c:marker>
          <c:dLbls>
            <c:dLbl>
              <c:idx val="0"/>
              <c:tx>
                <c:rich>
                  <a:bodyPr/>
                  <a:lstStyle/>
                  <a:p>
                    <a:fld id="{A479B428-7263-46C7-97F5-89E3DEA626E4}"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474-48B1-9A60-24DF092C74E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Q18. Has your NHS mental health team supported you to make decisions about your care and treatment?</c:v>
                  </c:pt>
                </c15:dlblRangeCache>
              </c15:datalabelsRange>
            </c:ext>
            <c:ext xmlns:c16="http://schemas.microsoft.com/office/drawing/2014/chart" uri="{C3380CC4-5D6E-409C-BE32-E72D297353CC}">
              <c16:uniqueId val="{0000000C-4474-48B1-9A60-24DF092C74E9}"/>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1214384089873244"/>
          <c:w val="0.74050409342017565"/>
          <c:h val="0.3800568289778111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4.1800223643485657</c:v>
                </c:pt>
              </c:numCache>
            </c:numRef>
          </c:val>
          <c:extLst>
            <c:ext xmlns:c16="http://schemas.microsoft.com/office/drawing/2014/chart" uri="{C3380CC4-5D6E-409C-BE32-E72D297353CC}">
              <c16:uniqueId val="{00000000-1EDE-42B2-887C-AA749720AA8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1EDE-42B2-887C-AA749720AA8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9.3932662904181008E-2</c:v>
                </c:pt>
              </c:numCache>
            </c:numRef>
          </c:val>
          <c:extLst>
            <c:ext xmlns:c16="http://schemas.microsoft.com/office/drawing/2014/chart" uri="{C3380CC4-5D6E-409C-BE32-E72D297353CC}">
              <c16:uniqueId val="{00000002-1EDE-42B2-887C-AA749720AA8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0.10858617132771364</c:v>
                </c:pt>
              </c:numCache>
            </c:numRef>
          </c:val>
          <c:extLst>
            <c:ext xmlns:c16="http://schemas.microsoft.com/office/drawing/2014/chart" uri="{C3380CC4-5D6E-409C-BE32-E72D297353CC}">
              <c16:uniqueId val="{00000003-1EDE-42B2-887C-AA749720AA8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1.1336241633630948</c:v>
                </c:pt>
              </c:numCache>
            </c:numRef>
          </c:val>
          <c:extLst>
            <c:ext xmlns:c16="http://schemas.microsoft.com/office/drawing/2014/chart" uri="{C3380CC4-5D6E-409C-BE32-E72D297353CC}">
              <c16:uniqueId val="{00000004-1EDE-42B2-887C-AA749720AA8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0.10858617132771364</c:v>
                </c:pt>
              </c:numCache>
            </c:numRef>
          </c:val>
          <c:extLst>
            <c:ext xmlns:c16="http://schemas.microsoft.com/office/drawing/2014/chart" uri="{C3380CC4-5D6E-409C-BE32-E72D297353CC}">
              <c16:uniqueId val="{00000005-1EDE-42B2-887C-AA749720AA8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0.25695615580374831</c:v>
                </c:pt>
              </c:numCache>
            </c:numRef>
          </c:val>
          <c:extLst>
            <c:ext xmlns:c16="http://schemas.microsoft.com/office/drawing/2014/chart" uri="{C3380CC4-5D6E-409C-BE32-E72D297353CC}">
              <c16:uniqueId val="{00000006-1EDE-42B2-887C-AA749720AA8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1EDE-42B2-887C-AA749720AA8C}"/>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4.1800223643485657</c:v>
                </c:pt>
              </c:numCache>
            </c:numRef>
          </c:xVal>
          <c:yVal>
            <c:numLit>
              <c:formatCode>General</c:formatCode>
              <c:ptCount val="1"/>
              <c:pt idx="0">
                <c:v>1</c:v>
              </c:pt>
            </c:numLit>
          </c:yVal>
          <c:smooth val="0"/>
          <c:extLst>
            <c:ext xmlns:c16="http://schemas.microsoft.com/office/drawing/2014/chart" uri="{C3380CC4-5D6E-409C-BE32-E72D297353CC}">
              <c16:uniqueId val="{00000008-1EDE-42B2-887C-AA749720AA8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1EDE-42B2-887C-AA749720AA8C}"/>
              </c:ext>
            </c:extLst>
          </c:dPt>
          <c:xVal>
            <c:numRef>
              <c:f>Sheet1!$B$12</c:f>
              <c:numCache>
                <c:formatCode>0.0</c:formatCode>
                <c:ptCount val="1"/>
                <c:pt idx="0">
                  <c:v>4.9493532802620077</c:v>
                </c:pt>
              </c:numCache>
            </c:numRef>
          </c:xVal>
          <c:yVal>
            <c:numLit>
              <c:formatCode>General</c:formatCode>
              <c:ptCount val="1"/>
              <c:pt idx="0">
                <c:v>1</c:v>
              </c:pt>
            </c:numLit>
          </c:yVal>
          <c:smooth val="0"/>
          <c:extLst>
            <c:ext xmlns:c16="http://schemas.microsoft.com/office/drawing/2014/chart" uri="{C3380CC4-5D6E-409C-BE32-E72D297353CC}">
              <c16:uniqueId val="{0000000A-1EDE-42B2-887C-AA749720AA8C}"/>
            </c:ext>
          </c:extLst>
        </c:ser>
        <c:ser>
          <c:idx val="9"/>
          <c:order val="10"/>
          <c:tx>
            <c:v>label</c:v>
          </c:tx>
          <c:spPr>
            <a:ln w="25400" cap="rnd">
              <a:noFill/>
              <a:round/>
            </a:ln>
            <a:effectLst/>
          </c:spPr>
          <c:marker>
            <c:symbol val="none"/>
          </c:marker>
          <c:dLbls>
            <c:dLbl>
              <c:idx val="0"/>
              <c:tx>
                <c:rich>
                  <a:bodyPr/>
                  <a:lstStyle/>
                  <a:p>
                    <a:fld id="{A479B428-7263-46C7-97F5-89E3DEA626E4}"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1EDE-42B2-887C-AA749720AA8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Q19. Do you feel in control of your care?</c:v>
                  </c:pt>
                </c15:dlblRangeCache>
              </c15:datalabelsRange>
            </c:ext>
            <c:ext xmlns:c16="http://schemas.microsoft.com/office/drawing/2014/chart" uri="{C3380CC4-5D6E-409C-BE32-E72D297353CC}">
              <c16:uniqueId val="{0000000C-1EDE-42B2-887C-AA749720AA8C}"/>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4395896464646465"/>
          <c:w val="0.74050409342017565"/>
          <c:h val="0.3876717171717171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6.3352755220684971</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0.34230250281712227</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0.10199242081913873</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1.0647863471631887</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0.10199242081913784</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6.3302918325097046E-2</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6869648"/>
        <c:axId val="8968799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7.315343047915376</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7.3119636192863524</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37346024574951375"/>
                  <c:y val="-3.304939496472638E-7"/>
                </c:manualLayout>
              </c:layout>
              <c:tx>
                <c:rich>
                  <a:bodyPr/>
                  <a:lstStyle/>
                  <a:p>
                    <a:fld id="{02163273-0DA1-4BF1-9DF3-7DC0875F252A}"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22610196995656473"/>
                      <c:h val="0.55156730145741217"/>
                    </c:manualLayout>
                  </c15:layout>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Q15. To what extent did your NHS mental health team involve you in agreeing your care plan?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6878352"/>
        <c:axId val="896868016"/>
      </c:scatterChart>
      <c:catAx>
        <c:axId val="896869648"/>
        <c:scaling>
          <c:orientation val="minMax"/>
        </c:scaling>
        <c:delete val="1"/>
        <c:axPos val="l"/>
        <c:numFmt formatCode="General" sourceLinked="1"/>
        <c:majorTickMark val="out"/>
        <c:minorTickMark val="none"/>
        <c:tickLblPos val="nextTo"/>
        <c:crossAx val="896879984"/>
        <c:crosses val="autoZero"/>
        <c:auto val="1"/>
        <c:lblAlgn val="ctr"/>
        <c:lblOffset val="100"/>
        <c:noMultiLvlLbl val="0"/>
      </c:catAx>
      <c:valAx>
        <c:axId val="896879984"/>
        <c:scaling>
          <c:orientation val="minMax"/>
          <c:min val="1"/>
        </c:scaling>
        <c:delete val="1"/>
        <c:axPos val="b"/>
        <c:numFmt formatCode="General" sourceLinked="1"/>
        <c:majorTickMark val="none"/>
        <c:minorTickMark val="none"/>
        <c:tickLblPos val="nextTo"/>
        <c:crossAx val="896869648"/>
        <c:crosses val="autoZero"/>
        <c:crossBetween val="between"/>
      </c:valAx>
      <c:valAx>
        <c:axId val="896868016"/>
        <c:scaling>
          <c:orientation val="minMax"/>
          <c:min val="0"/>
        </c:scaling>
        <c:delete val="1"/>
        <c:axPos val="r"/>
        <c:numFmt formatCode="#;;0" sourceLinked="0"/>
        <c:majorTickMark val="out"/>
        <c:minorTickMark val="none"/>
        <c:tickLblPos val="nextTo"/>
        <c:crossAx val="896878352"/>
        <c:crosses val="max"/>
        <c:crossBetween val="midCat"/>
        <c:majorUnit val="1"/>
      </c:valAx>
      <c:valAx>
        <c:axId val="896878352"/>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68016"/>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Sheet1!$D$2:$D$52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0-6C39-472D-A81F-C39B1FCC9A53}"/>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Sheet1!$E$2:$E$52</c:f>
              <c:numCache>
                <c:formatCode>General</c:formatCode>
                <c:ptCount val="51"/>
                <c:pt idx="0">
                  <c:v>6.0748645169172537</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1-6C39-472D-A81F-C39B1FCC9A53}"/>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Sheet1!$F$2:$F$52</c:f>
              <c:numCache>
                <c:formatCode>General</c:formatCode>
                <c:ptCount val="51"/>
                <c:pt idx="0">
                  <c:v>#N/A</c:v>
                </c:pt>
                <c:pt idx="1">
                  <c:v>6.145335090451491</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2-6C39-472D-A81F-C39B1FCC9A53}"/>
            </c:ext>
          </c:extLst>
        </c:ser>
        <c:ser>
          <c:idx val="3"/>
          <c:order val="3"/>
          <c:tx>
            <c:strRef>
              <c:f>Sheet1!$G$1</c:f>
              <c:strCache>
                <c:ptCount val="1"/>
                <c:pt idx="0">
                  <c:v>About the same</c:v>
                </c:pt>
              </c:strCache>
            </c:strRef>
          </c:tx>
          <c:spPr>
            <a:solidFill>
              <a:srgbClr val="D9D9D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Sheet1!$G$2:$G$52</c:f>
              <c:numCache>
                <c:formatCode>General</c:formatCode>
                <c:ptCount val="51"/>
                <c:pt idx="0">
                  <c:v>#N/A</c:v>
                </c:pt>
                <c:pt idx="1">
                  <c:v>#N/A</c:v>
                </c:pt>
                <c:pt idx="2">
                  <c:v>6.2235349693778854</c:v>
                </c:pt>
                <c:pt idx="3">
                  <c:v>6.2495684193651231</c:v>
                </c:pt>
                <c:pt idx="4">
                  <c:v>6.3193818077640271</c:v>
                </c:pt>
                <c:pt idx="5">
                  <c:v>6.3556654161996562</c:v>
                </c:pt>
                <c:pt idx="6">
                  <c:v>6.3871343009580412</c:v>
                </c:pt>
                <c:pt idx="7">
                  <c:v>6.3871683983656977</c:v>
                </c:pt>
                <c:pt idx="8">
                  <c:v>6.4306660855179469</c:v>
                </c:pt>
                <c:pt idx="9">
                  <c:v>6.4328980561750164</c:v>
                </c:pt>
                <c:pt idx="10">
                  <c:v>6.4409837838499033</c:v>
                </c:pt>
                <c:pt idx="11">
                  <c:v>6.467708804576306</c:v>
                </c:pt>
                <c:pt idx="12">
                  <c:v>6.4989792225148069</c:v>
                </c:pt>
                <c:pt idx="13">
                  <c:v>6.5142596951567331</c:v>
                </c:pt>
                <c:pt idx="14">
                  <c:v>6.5236529345052379</c:v>
                </c:pt>
                <c:pt idx="15">
                  <c:v>6.5426040852426199</c:v>
                </c:pt>
                <c:pt idx="16">
                  <c:v>6.5480457222099346</c:v>
                </c:pt>
                <c:pt idx="17">
                  <c:v>6.5647680934411694</c:v>
                </c:pt>
                <c:pt idx="18">
                  <c:v>6.5775321008080088</c:v>
                </c:pt>
                <c:pt idx="19">
                  <c:v>6.6149200131640047</c:v>
                </c:pt>
                <c:pt idx="20">
                  <c:v>6.6296915406373964</c:v>
                </c:pt>
                <c:pt idx="21">
                  <c:v>6.6344683886915972</c:v>
                </c:pt>
                <c:pt idx="22">
                  <c:v>6.6751755085941298</c:v>
                </c:pt>
                <c:pt idx="23">
                  <c:v>6.70521626577293</c:v>
                </c:pt>
                <c:pt idx="24">
                  <c:v>6.7080750843646886</c:v>
                </c:pt>
                <c:pt idx="25">
                  <c:v>6.7557950630765617</c:v>
                </c:pt>
                <c:pt idx="26">
                  <c:v>6.8371524347364598</c:v>
                </c:pt>
                <c:pt idx="27">
                  <c:v>6.8372031773707649</c:v>
                </c:pt>
                <c:pt idx="28">
                  <c:v>6.8568317719848721</c:v>
                </c:pt>
                <c:pt idx="29">
                  <c:v>6.8610921883396827</c:v>
                </c:pt>
                <c:pt idx="30">
                  <c:v>6.8773173493004292</c:v>
                </c:pt>
                <c:pt idx="31">
                  <c:v>6.8883312424129874</c:v>
                </c:pt>
                <c:pt idx="32">
                  <c:v>6.889953252881142</c:v>
                </c:pt>
                <c:pt idx="33">
                  <c:v>6.905659478178519</c:v>
                </c:pt>
                <c:pt idx="34">
                  <c:v>6.9558645246233839</c:v>
                </c:pt>
                <c:pt idx="35">
                  <c:v>6.988880889616377</c:v>
                </c:pt>
                <c:pt idx="36">
                  <c:v>7.0418890394490052</c:v>
                </c:pt>
                <c:pt idx="37">
                  <c:v>7.0564654740035007</c:v>
                </c:pt>
                <c:pt idx="38">
                  <c:v>7.064265892344042</c:v>
                </c:pt>
                <c:pt idx="39">
                  <c:v>7.0672228436276168</c:v>
                </c:pt>
                <c:pt idx="40">
                  <c:v>7.0770237061771866</c:v>
                </c:pt>
                <c:pt idx="41">
                  <c:v>7.0855255385490494</c:v>
                </c:pt>
                <c:pt idx="42">
                  <c:v>7.1226579758075506</c:v>
                </c:pt>
                <c:pt idx="43">
                  <c:v>7.2526069901032324</c:v>
                </c:pt>
                <c:pt idx="44">
                  <c:v>7.2845129490298817</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3-6C39-472D-A81F-C39B1FCC9A53}"/>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Sheet1!$H$2:$H$52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7.2793692390429827</c:v>
                </c:pt>
                <c:pt idx="46">
                  <c:v>7.3663865336400223</c:v>
                </c:pt>
                <c:pt idx="47">
                  <c:v>7.4402782230043716</c:v>
                </c:pt>
                <c:pt idx="48">
                  <c:v>#N/A</c:v>
                </c:pt>
                <c:pt idx="49">
                  <c:v>#N/A</c:v>
                </c:pt>
                <c:pt idx="50">
                  <c:v>#N/A</c:v>
                </c:pt>
              </c:numCache>
            </c:numRef>
          </c:val>
          <c:extLst>
            <c:ext xmlns:c16="http://schemas.microsoft.com/office/drawing/2014/chart" uri="{C3380CC4-5D6E-409C-BE32-E72D297353CC}">
              <c16:uniqueId val="{00000004-6C39-472D-A81F-C39B1FCC9A53}"/>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Sheet1!$I$2:$I$52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7.4845317381621133</c:v>
                </c:pt>
                <c:pt idx="49">
                  <c:v>7.5054925939634289</c:v>
                </c:pt>
                <c:pt idx="50">
                  <c:v>7.5576318260830906</c:v>
                </c:pt>
              </c:numCache>
            </c:numRef>
          </c:val>
          <c:extLst>
            <c:ext xmlns:c16="http://schemas.microsoft.com/office/drawing/2014/chart" uri="{C3380CC4-5D6E-409C-BE32-E72D297353CC}">
              <c16:uniqueId val="{00000005-6C39-472D-A81F-C39B1FCC9A53}"/>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Sheet1!$J$2:$J$52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6-6C39-472D-A81F-C39B1FCC9A53}"/>
            </c:ext>
          </c:extLst>
        </c:ser>
        <c:dLbls>
          <c:showLegendKey val="0"/>
          <c:showVal val="0"/>
          <c:showCatName val="0"/>
          <c:showSerName val="0"/>
          <c:showPercent val="0"/>
          <c:showBubbleSize val="0"/>
        </c:dLbls>
        <c:gapWidth val="50"/>
        <c:overlap val="100"/>
        <c:axId val="898310016"/>
        <c:axId val="89831545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Sheet1!$K$2:$K$52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6.6149200131640047</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7-6C39-472D-A81F-C39B1FCC9A53}"/>
            </c:ext>
          </c:extLst>
        </c:ser>
        <c:dLbls>
          <c:showLegendKey val="0"/>
          <c:showVal val="0"/>
          <c:showCatName val="0"/>
          <c:showSerName val="0"/>
          <c:showPercent val="0"/>
          <c:showBubbleSize val="0"/>
        </c:dLbls>
        <c:gapWidth val="0"/>
        <c:overlap val="-100"/>
        <c:axId val="898323072"/>
        <c:axId val="898325248"/>
      </c:barChart>
      <c:catAx>
        <c:axId val="898310016"/>
        <c:scaling>
          <c:orientation val="minMax"/>
        </c:scaling>
        <c:delete val="1"/>
        <c:axPos val="b"/>
        <c:numFmt formatCode="General" sourceLinked="1"/>
        <c:majorTickMark val="none"/>
        <c:minorTickMark val="none"/>
        <c:tickLblPos val="nextTo"/>
        <c:crossAx val="898315456"/>
        <c:crosses val="autoZero"/>
        <c:auto val="1"/>
        <c:lblAlgn val="ctr"/>
        <c:lblOffset val="100"/>
        <c:noMultiLvlLbl val="0"/>
      </c:catAx>
      <c:valAx>
        <c:axId val="89831545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10016"/>
        <c:crosses val="autoZero"/>
        <c:crossBetween val="between"/>
      </c:valAx>
      <c:valAx>
        <c:axId val="89832524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3072"/>
        <c:crosses val="max"/>
        <c:crossBetween val="between"/>
      </c:valAx>
      <c:catAx>
        <c:axId val="898323072"/>
        <c:scaling>
          <c:orientation val="minMax"/>
        </c:scaling>
        <c:delete val="1"/>
        <c:axPos val="b"/>
        <c:numFmt formatCode="General" sourceLinked="1"/>
        <c:majorTickMark val="out"/>
        <c:minorTickMark val="none"/>
        <c:tickLblPos val="nextTo"/>
        <c:crossAx val="89832524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3104460118817596"/>
          <c:w val="0.74050409342017565"/>
          <c:h val="0.686340434928467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4.2393307033175374</c:v>
                </c:pt>
              </c:numCache>
            </c:numRef>
          </c:val>
          <c:extLst>
            <c:ext xmlns:c16="http://schemas.microsoft.com/office/drawing/2014/chart" uri="{C3380CC4-5D6E-409C-BE32-E72D297353CC}">
              <c16:uniqueId val="{00000000-B93E-494F-8618-F6AF32BEF56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B93E-494F-8618-F6AF32BEF56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0.18490337014249825</c:v>
                </c:pt>
              </c:numCache>
            </c:numRef>
          </c:val>
          <c:extLst>
            <c:ext xmlns:c16="http://schemas.microsoft.com/office/drawing/2014/chart" uri="{C3380CC4-5D6E-409C-BE32-E72D297353CC}">
              <c16:uniqueId val="{00000002-B93E-494F-8618-F6AF32BEF56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0.16534809747621537</c:v>
                </c:pt>
              </c:numCache>
            </c:numRef>
          </c:val>
          <c:extLst>
            <c:ext xmlns:c16="http://schemas.microsoft.com/office/drawing/2014/chart" uri="{C3380CC4-5D6E-409C-BE32-E72D297353CC}">
              <c16:uniqueId val="{00000003-B93E-494F-8618-F6AF32BEF56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1.7262105880816936</c:v>
                </c:pt>
              </c:numCache>
            </c:numRef>
          </c:val>
          <c:extLst>
            <c:ext xmlns:c16="http://schemas.microsoft.com/office/drawing/2014/chart" uri="{C3380CC4-5D6E-409C-BE32-E72D297353CC}">
              <c16:uniqueId val="{00000004-B93E-494F-8618-F6AF32BEF56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0.16534809747621448</c:v>
                </c:pt>
              </c:numCache>
            </c:numRef>
          </c:val>
          <c:extLst>
            <c:ext xmlns:c16="http://schemas.microsoft.com/office/drawing/2014/chart" uri="{C3380CC4-5D6E-409C-BE32-E72D297353CC}">
              <c16:uniqueId val="{00000005-B93E-494F-8618-F6AF32BEF56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0.4050075947035543</c:v>
                </c:pt>
              </c:numCache>
            </c:numRef>
          </c:val>
          <c:extLst>
            <c:ext xmlns:c16="http://schemas.microsoft.com/office/drawing/2014/chart" uri="{C3380CC4-5D6E-409C-BE32-E72D297353CC}">
              <c16:uniqueId val="{00000006-B93E-494F-8618-F6AF32BEF56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B93E-494F-8618-F6AF32BEF562}"/>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5.4180230229345696</c:v>
                </c:pt>
              </c:numCache>
            </c:numRef>
          </c:xVal>
          <c:yVal>
            <c:numLit>
              <c:formatCode>General</c:formatCode>
              <c:ptCount val="1"/>
              <c:pt idx="0">
                <c:v>1</c:v>
              </c:pt>
            </c:numLit>
          </c:yVal>
          <c:smooth val="0"/>
          <c:extLst>
            <c:ext xmlns:c16="http://schemas.microsoft.com/office/drawing/2014/chart" uri="{C3380CC4-5D6E-409C-BE32-E72D297353CC}">
              <c16:uniqueId val="{00000008-B93E-494F-8618-F6AF32BEF56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B93E-494F-8618-F6AF32BEF562}"/>
              </c:ext>
            </c:extLst>
          </c:dPt>
          <c:xVal>
            <c:numRef>
              <c:f>Sheet1!$B$12</c:f>
              <c:numCache>
                <c:formatCode>0.0</c:formatCode>
                <c:ptCount val="1"/>
                <c:pt idx="0">
                  <c:v>5.4526874649770978</c:v>
                </c:pt>
              </c:numCache>
            </c:numRef>
          </c:xVal>
          <c:yVal>
            <c:numLit>
              <c:formatCode>General</c:formatCode>
              <c:ptCount val="1"/>
              <c:pt idx="0">
                <c:v>1</c:v>
              </c:pt>
            </c:numLit>
          </c:yVal>
          <c:smooth val="0"/>
          <c:extLst>
            <c:ext xmlns:c16="http://schemas.microsoft.com/office/drawing/2014/chart" uri="{C3380CC4-5D6E-409C-BE32-E72D297353CC}">
              <c16:uniqueId val="{0000000A-B93E-494F-8618-F6AF32BEF562}"/>
            </c:ext>
          </c:extLst>
        </c:ser>
        <c:ser>
          <c:idx val="9"/>
          <c:order val="10"/>
          <c:tx>
            <c:v>label</c:v>
          </c:tx>
          <c:spPr>
            <a:ln w="25400" cap="rnd">
              <a:noFill/>
              <a:round/>
            </a:ln>
            <a:effectLst/>
          </c:spPr>
          <c:marker>
            <c:symbol val="none"/>
          </c:marker>
          <c:dLbls>
            <c:dLbl>
              <c:idx val="0"/>
              <c:tx>
                <c:rich>
                  <a:bodyPr/>
                  <a:lstStyle/>
                  <a:p>
                    <a:fld id="{A233FD3D-1A42-4BDE-8184-704CEC602965}"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B93E-494F-8618-F6AF32BEF56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Q22_4. Have any of the following been discussed with you about your medication?
What will happen if I stop taking my medication</c:v>
                  </c:pt>
                </c15:dlblRangeCache>
              </c15:datalabelsRange>
            </c:ext>
            <c:ext xmlns:c16="http://schemas.microsoft.com/office/drawing/2014/chart" uri="{C3380CC4-5D6E-409C-BE32-E72D297353CC}">
              <c16:uniqueId val="{0000000C-B93E-494F-8618-F6AF32BEF562}"/>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4113857764016926"/>
          <c:w val="0.74050409342017565"/>
          <c:h val="0.2832482967515279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5.4246145269326638</c:v>
                </c:pt>
              </c:numCache>
            </c:numRef>
          </c:val>
          <c:extLst>
            <c:ext xmlns:c16="http://schemas.microsoft.com/office/drawing/2014/chart" uri="{C3380CC4-5D6E-409C-BE32-E72D297353CC}">
              <c16:uniqueId val="{00000000-312A-41BF-AC83-8EB513E843D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12A-41BF-AC83-8EB513E843D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0.34175151897882383</c:v>
                </c:pt>
              </c:numCache>
            </c:numRef>
          </c:val>
          <c:extLst>
            <c:ext xmlns:c16="http://schemas.microsoft.com/office/drawing/2014/chart" uri="{C3380CC4-5D6E-409C-BE32-E72D297353CC}">
              <c16:uniqueId val="{00000002-312A-41BF-AC83-8EB513E843D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0.17317435456678165</c:v>
                </c:pt>
              </c:numCache>
            </c:numRef>
          </c:val>
          <c:extLst>
            <c:ext xmlns:c16="http://schemas.microsoft.com/office/drawing/2014/chart" uri="{C3380CC4-5D6E-409C-BE32-E72D297353CC}">
              <c16:uniqueId val="{00000003-312A-41BF-AC83-8EB513E843D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1.8079155974588215</c:v>
                </c:pt>
              </c:numCache>
            </c:numRef>
          </c:val>
          <c:extLst>
            <c:ext xmlns:c16="http://schemas.microsoft.com/office/drawing/2014/chart" uri="{C3380CC4-5D6E-409C-BE32-E72D297353CC}">
              <c16:uniqueId val="{00000004-312A-41BF-AC83-8EB513E843D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0.17317435456677988</c:v>
                </c:pt>
              </c:numCache>
            </c:numRef>
          </c:val>
          <c:extLst>
            <c:ext xmlns:c16="http://schemas.microsoft.com/office/drawing/2014/chart" uri="{C3380CC4-5D6E-409C-BE32-E72D297353CC}">
              <c16:uniqueId val="{00000005-312A-41BF-AC83-8EB513E843D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2.6609109219569049E-2</c:v>
                </c:pt>
              </c:numCache>
            </c:numRef>
          </c:val>
          <c:extLst>
            <c:ext xmlns:c16="http://schemas.microsoft.com/office/drawing/2014/chart" uri="{C3380CC4-5D6E-409C-BE32-E72D297353CC}">
              <c16:uniqueId val="{00000006-312A-41BF-AC83-8EB513E843D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312A-41BF-AC83-8EB513E843D5}"/>
            </c:ext>
          </c:extLst>
        </c:ser>
        <c:dLbls>
          <c:showLegendKey val="0"/>
          <c:showVal val="0"/>
          <c:showCatName val="0"/>
          <c:showSerName val="0"/>
          <c:showPercent val="0"/>
          <c:showBubbleSize val="0"/>
        </c:dLbls>
        <c:gapWidth val="0"/>
        <c:overlap val="100"/>
        <c:axId val="779047072"/>
        <c:axId val="77904761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6.0113263168189306</c:v>
                </c:pt>
              </c:numCache>
            </c:numRef>
          </c:xVal>
          <c:yVal>
            <c:numLit>
              <c:formatCode>General</c:formatCode>
              <c:ptCount val="1"/>
              <c:pt idx="0">
                <c:v>1</c:v>
              </c:pt>
            </c:numLit>
          </c:yVal>
          <c:smooth val="0"/>
          <c:extLst>
            <c:ext xmlns:c16="http://schemas.microsoft.com/office/drawing/2014/chart" uri="{C3380CC4-5D6E-409C-BE32-E72D297353CC}">
              <c16:uniqueId val="{00000008-312A-41BF-AC83-8EB513E843D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312A-41BF-AC83-8EB513E843D5}"/>
              </c:ext>
            </c:extLst>
          </c:dPt>
          <c:xVal>
            <c:numRef>
              <c:f>Sheet1!$B$12</c:f>
              <c:numCache>
                <c:formatCode>0.0</c:formatCode>
                <c:ptCount val="1"/>
                <c:pt idx="0">
                  <c:v>6.84349819920768</c:v>
                </c:pt>
              </c:numCache>
            </c:numRef>
          </c:xVal>
          <c:yVal>
            <c:numLit>
              <c:formatCode>General</c:formatCode>
              <c:ptCount val="1"/>
              <c:pt idx="0">
                <c:v>1</c:v>
              </c:pt>
            </c:numLit>
          </c:yVal>
          <c:smooth val="0"/>
          <c:extLst>
            <c:ext xmlns:c16="http://schemas.microsoft.com/office/drawing/2014/chart" uri="{C3380CC4-5D6E-409C-BE32-E72D297353CC}">
              <c16:uniqueId val="{0000000B-312A-41BF-AC83-8EB513E843D5}"/>
            </c:ext>
          </c:extLst>
        </c:ser>
        <c:ser>
          <c:idx val="9"/>
          <c:order val="10"/>
          <c:tx>
            <c:v>label</c:v>
          </c:tx>
          <c:spPr>
            <a:ln w="25400" cap="rnd">
              <a:noFill/>
              <a:round/>
            </a:ln>
            <a:effectLst/>
          </c:spPr>
          <c:marker>
            <c:symbol val="none"/>
          </c:marker>
          <c:dLbls>
            <c:dLbl>
              <c:idx val="0"/>
              <c:layout>
                <c:manualLayout>
                  <c:x val="-0.2156059150718842"/>
                  <c:y val="2.9380912123641717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b="0" dirty="0"/>
                      <a:t>Q7. </a:t>
                    </a:r>
                    <a:r>
                      <a:rPr lang="en-GB" sz="900" b="0" i="0" u="none" strike="noStrike" baseline="0" dirty="0">
                        <a:effectLst/>
                      </a:rPr>
                      <a:t>Was the support offered appropriate for your mental health needs?</a:t>
                    </a:r>
                    <a:endParaRPr lang="en-GB" b="0" dirty="0"/>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9993689464667977"/>
                      <c:h val="0.43494986737277791"/>
                    </c:manualLayout>
                  </c15:layout>
                  <c15:showDataLabelsRange val="0"/>
                </c:ext>
                <c:ext xmlns:c16="http://schemas.microsoft.com/office/drawing/2014/chart" uri="{C3380CC4-5D6E-409C-BE32-E72D297353CC}">
                  <c16:uniqueId val="{0000000C-312A-41BF-AC83-8EB513E843D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D-312A-41BF-AC83-8EB513E843D5}"/>
            </c:ext>
          </c:extLst>
        </c:ser>
        <c:dLbls>
          <c:showLegendKey val="0"/>
          <c:showVal val="0"/>
          <c:showCatName val="0"/>
          <c:showSerName val="0"/>
          <c:showPercent val="0"/>
          <c:showBubbleSize val="0"/>
        </c:dLbls>
        <c:axId val="779052512"/>
        <c:axId val="779048704"/>
      </c:scatterChart>
      <c:catAx>
        <c:axId val="779047072"/>
        <c:scaling>
          <c:orientation val="minMax"/>
        </c:scaling>
        <c:delete val="1"/>
        <c:axPos val="l"/>
        <c:numFmt formatCode="General" sourceLinked="1"/>
        <c:majorTickMark val="out"/>
        <c:minorTickMark val="none"/>
        <c:tickLblPos val="nextTo"/>
        <c:crossAx val="779047616"/>
        <c:crosses val="autoZero"/>
        <c:auto val="1"/>
        <c:lblAlgn val="ctr"/>
        <c:lblOffset val="100"/>
        <c:noMultiLvlLbl val="0"/>
      </c:catAx>
      <c:valAx>
        <c:axId val="779047616"/>
        <c:scaling>
          <c:orientation val="minMax"/>
          <c:min val="1"/>
        </c:scaling>
        <c:delete val="1"/>
        <c:axPos val="b"/>
        <c:numFmt formatCode="General" sourceLinked="1"/>
        <c:majorTickMark val="none"/>
        <c:minorTickMark val="none"/>
        <c:tickLblPos val="nextTo"/>
        <c:crossAx val="779047072"/>
        <c:crosses val="autoZero"/>
        <c:crossBetween val="between"/>
      </c:valAx>
      <c:valAx>
        <c:axId val="779048704"/>
        <c:scaling>
          <c:orientation val="minMax"/>
          <c:min val="0"/>
        </c:scaling>
        <c:delete val="1"/>
        <c:axPos val="r"/>
        <c:numFmt formatCode="#;;0" sourceLinked="0"/>
        <c:majorTickMark val="out"/>
        <c:minorTickMark val="none"/>
        <c:tickLblPos val="nextTo"/>
        <c:crossAx val="779052512"/>
        <c:crosses val="max"/>
        <c:crossBetween val="midCat"/>
        <c:majorUnit val="1"/>
      </c:valAx>
      <c:valAx>
        <c:axId val="77905251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79048704"/>
        <c:crosses val="max"/>
        <c:crossBetween val="midCat"/>
      </c:valAx>
      <c:spPr>
        <a:solidFill>
          <a:schemeClr val="bg1">
            <a:lumMod val="95000"/>
          </a:schemeClr>
        </a:solidFill>
        <a:ln>
          <a:noFill/>
        </a:ln>
        <a:effectLst>
          <a:softEdge rad="0"/>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7265901109944335"/>
          <c:w val="0.74050409342017565"/>
          <c:h val="0.67830358050201556"/>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4.671053148606183</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0.20044673539483515</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0.11750639216669967</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1.2267499984668175</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0.11750639216669878</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0.42148329769553339</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9.2630343680030869E-2</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5.2105458562609437</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5.6023812754011262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C20C5B80-D864-4A40-88C0-ABE6B6CA66E8}"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9994465548951695"/>
                      <c:h val="0.40976622840965649"/>
                    </c:manualLayout>
                  </c15:layout>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Q22_3. Have any of the following been discussed with you about your medication?
Side effects of medication</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1267883706490548"/>
          <c:w val="0.74050409342017565"/>
          <c:h val="0.7382838052657134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6.0493576308908112</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0.35373569036607311</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0.11214260438641777</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1.17075281797384</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0.11214260438641777</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0.30924479760125934</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8318176"/>
        <c:axId val="89831382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6.9691057679582276</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7.1006123346302221</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058FB6BB-AA46-44CB-8CA7-4532D0DF2B24}"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Q22_2. Have any of the following been discussed with you about your medication?
Benefits of medication</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8310560"/>
        <c:axId val="898318720"/>
      </c:scatterChart>
      <c:catAx>
        <c:axId val="898318176"/>
        <c:scaling>
          <c:orientation val="minMax"/>
        </c:scaling>
        <c:delete val="1"/>
        <c:axPos val="l"/>
        <c:numFmt formatCode="General" sourceLinked="1"/>
        <c:majorTickMark val="out"/>
        <c:minorTickMark val="none"/>
        <c:tickLblPos val="nextTo"/>
        <c:crossAx val="898313824"/>
        <c:crosses val="autoZero"/>
        <c:auto val="1"/>
        <c:lblAlgn val="ctr"/>
        <c:lblOffset val="100"/>
        <c:noMultiLvlLbl val="0"/>
      </c:catAx>
      <c:valAx>
        <c:axId val="898313824"/>
        <c:scaling>
          <c:orientation val="minMax"/>
          <c:min val="1"/>
        </c:scaling>
        <c:delete val="1"/>
        <c:axPos val="b"/>
        <c:numFmt formatCode="General" sourceLinked="1"/>
        <c:majorTickMark val="none"/>
        <c:minorTickMark val="none"/>
        <c:tickLblPos val="nextTo"/>
        <c:crossAx val="898318176"/>
        <c:crosses val="autoZero"/>
        <c:crossBetween val="between"/>
      </c:valAx>
      <c:valAx>
        <c:axId val="898318720"/>
        <c:scaling>
          <c:orientation val="minMax"/>
          <c:min val="0"/>
        </c:scaling>
        <c:delete val="1"/>
        <c:axPos val="r"/>
        <c:numFmt formatCode="#;;0" sourceLinked="0"/>
        <c:majorTickMark val="out"/>
        <c:minorTickMark val="none"/>
        <c:tickLblPos val="nextTo"/>
        <c:crossAx val="898310560"/>
        <c:crosses val="max"/>
        <c:crossBetween val="midCat"/>
        <c:majorUnit val="1"/>
      </c:valAx>
      <c:valAx>
        <c:axId val="898310560"/>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8720"/>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6.6592211111319903</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0.34676401525100609</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0.1018756580721778</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1.0635673607147611</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0.10187565807217958</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0.32116062659706834</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8.016160504374314</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7.6396444648125552</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D333FF99-B02C-444B-B7E8-90A34F5E397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Q22_1. Have any of the following been discussed with you about your medication?
Purpose of medication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7.0535379473050392</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0.20750803277944385</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0.13897849577560084</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1.4509157019966281</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0.13897849577559995</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0.12014035613623442</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7.4607649142919694</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8.125482326858398</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16163E67-6B68-4803-8A6D-443970340AE1}"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Q23. In the last 12 months, has your NHS mental health team asked you how you are getting on with your medication?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Your Trust</c:v>
                </c:pt>
                <c:pt idx="49">
                  <c:v>NHS trust name #50</c:v>
                </c:pt>
                <c:pt idx="50">
                  <c:v>NHS trust name #51</c:v>
                </c:pt>
              </c:strCache>
            </c:strRef>
          </c:cat>
          <c:val>
            <c:numRef>
              <c:f>Sheet1!$D$2:$D$52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0-66B6-448A-BCFA-6C47C6F88A9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Your Trust</c:v>
                </c:pt>
                <c:pt idx="49">
                  <c:v>NHS trust name #50</c:v>
                </c:pt>
                <c:pt idx="50">
                  <c:v>NHS trust name #51</c:v>
                </c:pt>
              </c:strCache>
            </c:strRef>
          </c:cat>
          <c:val>
            <c:numRef>
              <c:f>Sheet1!$E$2:$E$52</c:f>
              <c:numCache>
                <c:formatCode>General</c:formatCode>
                <c:ptCount val="51"/>
                <c:pt idx="0">
                  <c:v>7.3588146133141983</c:v>
                </c:pt>
                <c:pt idx="1">
                  <c:v>7.3795921471811292</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1-66B6-448A-BCFA-6C47C6F88A9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Your Trust</c:v>
                </c:pt>
                <c:pt idx="49">
                  <c:v>NHS trust name #50</c:v>
                </c:pt>
                <c:pt idx="50">
                  <c:v>NHS trust name #51</c:v>
                </c:pt>
              </c:strCache>
            </c:strRef>
          </c:cat>
          <c:val>
            <c:numRef>
              <c:f>Sheet1!$F$2:$F$52</c:f>
              <c:numCache>
                <c:formatCode>General</c:formatCode>
                <c:ptCount val="51"/>
                <c:pt idx="0">
                  <c:v>#N/A</c:v>
                </c:pt>
                <c:pt idx="1">
                  <c:v>#N/A</c:v>
                </c:pt>
                <c:pt idx="2">
                  <c:v>7.630123657912498</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2-66B6-448A-BCFA-6C47C6F88A99}"/>
            </c:ext>
          </c:extLst>
        </c:ser>
        <c:ser>
          <c:idx val="3"/>
          <c:order val="3"/>
          <c:tx>
            <c:strRef>
              <c:f>Sheet1!$G$1</c:f>
              <c:strCache>
                <c:ptCount val="1"/>
                <c:pt idx="0">
                  <c:v>About the same</c:v>
                </c:pt>
              </c:strCache>
            </c:strRef>
          </c:tx>
          <c:spPr>
            <a:solidFill>
              <a:srgbClr val="D9D9D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Your Trust</c:v>
                </c:pt>
                <c:pt idx="49">
                  <c:v>NHS trust name #50</c:v>
                </c:pt>
                <c:pt idx="50">
                  <c:v>NHS trust name #51</c:v>
                </c:pt>
              </c:strCache>
            </c:strRef>
          </c:cat>
          <c:val>
            <c:numRef>
              <c:f>Sheet1!$G$2:$G$52</c:f>
              <c:numCache>
                <c:formatCode>General</c:formatCode>
                <c:ptCount val="51"/>
                <c:pt idx="0">
                  <c:v>#N/A</c:v>
                </c:pt>
                <c:pt idx="1">
                  <c:v>#N/A</c:v>
                </c:pt>
                <c:pt idx="2">
                  <c:v>#N/A</c:v>
                </c:pt>
                <c:pt idx="3">
                  <c:v>7.7335839690041013</c:v>
                </c:pt>
                <c:pt idx="4">
                  <c:v>7.7720937205173426</c:v>
                </c:pt>
                <c:pt idx="5">
                  <c:v>7.8117823639283612</c:v>
                </c:pt>
                <c:pt idx="6">
                  <c:v>7.8297968313124029</c:v>
                </c:pt>
                <c:pt idx="7">
                  <c:v>7.9017076473349022</c:v>
                </c:pt>
                <c:pt idx="8">
                  <c:v>8.0478430287504299</c:v>
                </c:pt>
                <c:pt idx="9">
                  <c:v>8.0496263694375898</c:v>
                </c:pt>
                <c:pt idx="10">
                  <c:v>8.0662921546003705</c:v>
                </c:pt>
                <c:pt idx="11">
                  <c:v>8.0755236975711373</c:v>
                </c:pt>
                <c:pt idx="12">
                  <c:v>8.0776064728137857</c:v>
                </c:pt>
                <c:pt idx="13">
                  <c:v>8.0911967035523329</c:v>
                </c:pt>
                <c:pt idx="14">
                  <c:v>8.1014933982778388</c:v>
                </c:pt>
                <c:pt idx="15">
                  <c:v>8.1730154324637372</c:v>
                </c:pt>
                <c:pt idx="16">
                  <c:v>8.1794702304242879</c:v>
                </c:pt>
                <c:pt idx="17">
                  <c:v>8.2001633189453127</c:v>
                </c:pt>
                <c:pt idx="18">
                  <c:v>8.2353808951652567</c:v>
                </c:pt>
                <c:pt idx="19">
                  <c:v>8.2967157551684778</c:v>
                </c:pt>
                <c:pt idx="20">
                  <c:v>8.311128147102961</c:v>
                </c:pt>
                <c:pt idx="21">
                  <c:v>8.3516048692517852</c:v>
                </c:pt>
                <c:pt idx="22">
                  <c:v>8.3636468930709977</c:v>
                </c:pt>
                <c:pt idx="23">
                  <c:v>8.3816666554676669</c:v>
                </c:pt>
                <c:pt idx="24">
                  <c:v>8.3889789979137106</c:v>
                </c:pt>
                <c:pt idx="25">
                  <c:v>8.4137907699006842</c:v>
                </c:pt>
                <c:pt idx="26">
                  <c:v>8.5412086736533439</c:v>
                </c:pt>
                <c:pt idx="27">
                  <c:v>8.5535361806399912</c:v>
                </c:pt>
                <c:pt idx="28">
                  <c:v>8.5698979283056698</c:v>
                </c:pt>
                <c:pt idx="29">
                  <c:v>8.5733417923159951</c:v>
                </c:pt>
                <c:pt idx="30">
                  <c:v>8.5831767485612378</c:v>
                </c:pt>
                <c:pt idx="31">
                  <c:v>8.5901586478558851</c:v>
                </c:pt>
                <c:pt idx="32">
                  <c:v>8.6208249886611181</c:v>
                </c:pt>
                <c:pt idx="33">
                  <c:v>8.6281451647272043</c:v>
                </c:pt>
                <c:pt idx="34">
                  <c:v>8.6437013797192304</c:v>
                </c:pt>
                <c:pt idx="35">
                  <c:v>8.6892627408885854</c:v>
                </c:pt>
                <c:pt idx="36">
                  <c:v>8.718195220610113</c:v>
                </c:pt>
                <c:pt idx="37">
                  <c:v>8.7565713432861791</c:v>
                </c:pt>
                <c:pt idx="38">
                  <c:v>8.7594820828226538</c:v>
                </c:pt>
                <c:pt idx="39">
                  <c:v>8.7805344510049981</c:v>
                </c:pt>
                <c:pt idx="40">
                  <c:v>8.7929780819078349</c:v>
                </c:pt>
                <c:pt idx="41">
                  <c:v>8.8020790455885312</c:v>
                </c:pt>
                <c:pt idx="42">
                  <c:v>8.8247230826156606</c:v>
                </c:pt>
                <c:pt idx="43">
                  <c:v>8.848680815478545</c:v>
                </c:pt>
                <c:pt idx="44">
                  <c:v>8.9099886472604197</c:v>
                </c:pt>
                <c:pt idx="45">
                  <c:v>8.9263849931015056</c:v>
                </c:pt>
                <c:pt idx="46">
                  <c:v>#N/A</c:v>
                </c:pt>
                <c:pt idx="47">
                  <c:v>#N/A</c:v>
                </c:pt>
                <c:pt idx="48">
                  <c:v>#N/A</c:v>
                </c:pt>
                <c:pt idx="49">
                  <c:v>#N/A</c:v>
                </c:pt>
                <c:pt idx="50">
                  <c:v>#N/A</c:v>
                </c:pt>
              </c:numCache>
            </c:numRef>
          </c:val>
          <c:extLst>
            <c:ext xmlns:c16="http://schemas.microsoft.com/office/drawing/2014/chart" uri="{C3380CC4-5D6E-409C-BE32-E72D297353CC}">
              <c16:uniqueId val="{00000003-66B6-448A-BCFA-6C47C6F88A9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Your Trust</c:v>
                </c:pt>
                <c:pt idx="49">
                  <c:v>NHS trust name #50</c:v>
                </c:pt>
                <c:pt idx="50">
                  <c:v>NHS trust name #51</c:v>
                </c:pt>
              </c:strCache>
            </c:strRef>
          </c:cat>
          <c:val>
            <c:numRef>
              <c:f>Sheet1!$H$2:$H$52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8.9568302582420678</c:v>
                </c:pt>
                <c:pt idx="47">
                  <c:v>#N/A</c:v>
                </c:pt>
                <c:pt idx="48">
                  <c:v>#N/A</c:v>
                </c:pt>
                <c:pt idx="49">
                  <c:v>#N/A</c:v>
                </c:pt>
                <c:pt idx="50">
                  <c:v>#N/A</c:v>
                </c:pt>
              </c:numCache>
            </c:numRef>
          </c:val>
          <c:extLst>
            <c:ext xmlns:c16="http://schemas.microsoft.com/office/drawing/2014/chart" uri="{C3380CC4-5D6E-409C-BE32-E72D297353CC}">
              <c16:uniqueId val="{00000004-66B6-448A-BCFA-6C47C6F88A9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Your Trust</c:v>
                </c:pt>
                <c:pt idx="49">
                  <c:v>NHS trust name #50</c:v>
                </c:pt>
                <c:pt idx="50">
                  <c:v>NHS trust name #51</c:v>
                </c:pt>
              </c:strCache>
            </c:strRef>
          </c:cat>
          <c:val>
            <c:numRef>
              <c:f>Sheet1!$I$2:$I$52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9.088928929945105</c:v>
                </c:pt>
                <c:pt idx="48">
                  <c:v>9.1130703477187947</c:v>
                </c:pt>
                <c:pt idx="49">
                  <c:v>9.2281741627276315</c:v>
                </c:pt>
                <c:pt idx="50">
                  <c:v>9.2498753606967394</c:v>
                </c:pt>
              </c:numCache>
            </c:numRef>
          </c:val>
          <c:extLst>
            <c:ext xmlns:c16="http://schemas.microsoft.com/office/drawing/2014/chart" uri="{C3380CC4-5D6E-409C-BE32-E72D297353CC}">
              <c16:uniqueId val="{00000005-66B6-448A-BCFA-6C47C6F88A9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Your Trust</c:v>
                </c:pt>
                <c:pt idx="49">
                  <c:v>NHS trust name #50</c:v>
                </c:pt>
                <c:pt idx="50">
                  <c:v>NHS trust name #51</c:v>
                </c:pt>
              </c:strCache>
            </c:strRef>
          </c:cat>
          <c:val>
            <c:numRef>
              <c:f>Sheet1!$J$2:$J$52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6-66B6-448A-BCFA-6C47C6F88A99}"/>
            </c:ext>
          </c:extLst>
        </c:ser>
        <c:dLbls>
          <c:showLegendKey val="0"/>
          <c:showVal val="0"/>
          <c:showCatName val="0"/>
          <c:showSerName val="0"/>
          <c:showPercent val="0"/>
          <c:showBubbleSize val="0"/>
        </c:dLbls>
        <c:gapWidth val="50"/>
        <c:overlap val="100"/>
        <c:axId val="898320896"/>
        <c:axId val="8983225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Your Trust</c:v>
                </c:pt>
                <c:pt idx="49">
                  <c:v>NHS trust name #50</c:v>
                </c:pt>
                <c:pt idx="50">
                  <c:v>NHS trust name #51</c:v>
                </c:pt>
              </c:strCache>
            </c:strRef>
          </c:cat>
          <c:val>
            <c:numRef>
              <c:f>Sheet1!$K$2:$K$52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9.1130703477187947</c:v>
                </c:pt>
                <c:pt idx="49">
                  <c:v>#N/A</c:v>
                </c:pt>
                <c:pt idx="50">
                  <c:v>#N/A</c:v>
                </c:pt>
              </c:numCache>
            </c:numRef>
          </c:val>
          <c:extLst>
            <c:ext xmlns:c16="http://schemas.microsoft.com/office/drawing/2014/chart" uri="{C3380CC4-5D6E-409C-BE32-E72D297353CC}">
              <c16:uniqueId val="{00000007-66B6-448A-BCFA-6C47C6F88A99}"/>
            </c:ext>
          </c:extLst>
        </c:ser>
        <c:dLbls>
          <c:showLegendKey val="0"/>
          <c:showVal val="0"/>
          <c:showCatName val="0"/>
          <c:showSerName val="0"/>
          <c:showPercent val="0"/>
          <c:showBubbleSize val="0"/>
        </c:dLbls>
        <c:gapWidth val="0"/>
        <c:overlap val="-100"/>
        <c:axId val="902096912"/>
        <c:axId val="902099632"/>
      </c:barChart>
      <c:catAx>
        <c:axId val="898320896"/>
        <c:scaling>
          <c:orientation val="minMax"/>
        </c:scaling>
        <c:delete val="1"/>
        <c:axPos val="b"/>
        <c:numFmt formatCode="General" sourceLinked="1"/>
        <c:majorTickMark val="none"/>
        <c:minorTickMark val="none"/>
        <c:tickLblPos val="nextTo"/>
        <c:crossAx val="898322528"/>
        <c:crosses val="autoZero"/>
        <c:auto val="1"/>
        <c:lblAlgn val="ctr"/>
        <c:lblOffset val="100"/>
        <c:noMultiLvlLbl val="0"/>
      </c:catAx>
      <c:valAx>
        <c:axId val="8983225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896"/>
        <c:crosses val="autoZero"/>
        <c:crossBetween val="between"/>
      </c:valAx>
      <c:valAx>
        <c:axId val="90209963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6912"/>
        <c:crosses val="max"/>
        <c:crossBetween val="between"/>
      </c:valAx>
      <c:catAx>
        <c:axId val="902096912"/>
        <c:scaling>
          <c:orientation val="minMax"/>
        </c:scaling>
        <c:delete val="1"/>
        <c:axPos val="b"/>
        <c:numFmt formatCode="General" sourceLinked="1"/>
        <c:majorTickMark val="out"/>
        <c:minorTickMark val="none"/>
        <c:tickLblPos val="nextTo"/>
        <c:crossAx val="90209963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7.3588146133141983</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9.1234069742124113E-2</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0.35155455865036345</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9.8010782544938557E-2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1.0232186106621768</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9.8010782544937669E-2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0.22903194323800058</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2094192"/>
        <c:axId val="9020974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9.1130703477187947</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8.4112233295827128</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F8A422CA-76F0-4FA1-A445-18ECD59A3810}"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Q26. Thinking about the last time you received therapy, did you have enough privacy to talk comfortably?</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2094736"/>
        <c:axId val="902101808"/>
      </c:scatterChart>
      <c:catAx>
        <c:axId val="902094192"/>
        <c:scaling>
          <c:orientation val="minMax"/>
        </c:scaling>
        <c:delete val="1"/>
        <c:axPos val="l"/>
        <c:numFmt formatCode="General" sourceLinked="1"/>
        <c:majorTickMark val="out"/>
        <c:minorTickMark val="none"/>
        <c:tickLblPos val="nextTo"/>
        <c:crossAx val="902097456"/>
        <c:crosses val="autoZero"/>
        <c:auto val="1"/>
        <c:lblAlgn val="ctr"/>
        <c:lblOffset val="100"/>
        <c:noMultiLvlLbl val="0"/>
      </c:catAx>
      <c:valAx>
        <c:axId val="902097456"/>
        <c:scaling>
          <c:orientation val="minMax"/>
          <c:min val="1"/>
        </c:scaling>
        <c:delete val="1"/>
        <c:axPos val="b"/>
        <c:numFmt formatCode="General" sourceLinked="1"/>
        <c:majorTickMark val="none"/>
        <c:minorTickMark val="none"/>
        <c:tickLblPos val="nextTo"/>
        <c:crossAx val="902094192"/>
        <c:crosses val="autoZero"/>
        <c:crossBetween val="between"/>
      </c:valAx>
      <c:valAx>
        <c:axId val="902101808"/>
        <c:scaling>
          <c:orientation val="minMax"/>
          <c:min val="0"/>
        </c:scaling>
        <c:delete val="1"/>
        <c:axPos val="r"/>
        <c:numFmt formatCode="#;;0" sourceLinked="0"/>
        <c:majorTickMark val="out"/>
        <c:minorTickMark val="none"/>
        <c:tickLblPos val="nextTo"/>
        <c:crossAx val="902094736"/>
        <c:crosses val="max"/>
        <c:crossBetween val="midCat"/>
        <c:majorUnit val="1"/>
      </c:valAx>
      <c:valAx>
        <c:axId val="90209473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80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Sheet1!$D$2:$D$49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0-EAA7-493C-AD11-1659794A85EA}"/>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Sheet1!$E$2:$E$49</c:f>
              <c:numCache>
                <c:formatCode>General</c:formatCode>
                <c:ptCount val="48"/>
                <c:pt idx="0">
                  <c:v>3.3679449840851552</c:v>
                </c:pt>
                <c:pt idx="1">
                  <c:v>3.5847905903909201</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1-EAA7-493C-AD11-1659794A85EA}"/>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Sheet1!$F$2:$F$49</c:f>
              <c:numCache>
                <c:formatCode>General</c:formatCode>
                <c:ptCount val="48"/>
                <c:pt idx="0">
                  <c:v>#N/A</c:v>
                </c:pt>
                <c:pt idx="1">
                  <c:v>#N/A</c:v>
                </c:pt>
                <c:pt idx="2">
                  <c:v>3.6996376315358712</c:v>
                </c:pt>
                <c:pt idx="3">
                  <c:v>3.7393816958181132</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2-EAA7-493C-AD11-1659794A85EA}"/>
            </c:ext>
          </c:extLst>
        </c:ser>
        <c:ser>
          <c:idx val="3"/>
          <c:order val="3"/>
          <c:tx>
            <c:strRef>
              <c:f>Sheet1!$G$1</c:f>
              <c:strCache>
                <c:ptCount val="1"/>
                <c:pt idx="0">
                  <c:v>About the same</c:v>
                </c:pt>
              </c:strCache>
            </c:strRef>
          </c:tx>
          <c:spPr>
            <a:solidFill>
              <a:srgbClr val="D9D9D9"/>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Sheet1!$G$2:$G$49</c:f>
              <c:numCache>
                <c:formatCode>General</c:formatCode>
                <c:ptCount val="48"/>
                <c:pt idx="0">
                  <c:v>#N/A</c:v>
                </c:pt>
                <c:pt idx="1">
                  <c:v>#N/A</c:v>
                </c:pt>
                <c:pt idx="2">
                  <c:v>#N/A</c:v>
                </c:pt>
                <c:pt idx="3">
                  <c:v>#N/A</c:v>
                </c:pt>
                <c:pt idx="4">
                  <c:v>3.7888487388893668</c:v>
                </c:pt>
                <c:pt idx="5">
                  <c:v>3.8101470601949972</c:v>
                </c:pt>
                <c:pt idx="6">
                  <c:v>3.9467128297819851</c:v>
                </c:pt>
                <c:pt idx="7">
                  <c:v>4.0410370272280884</c:v>
                </c:pt>
                <c:pt idx="8">
                  <c:v>4.0837532533280836</c:v>
                </c:pt>
                <c:pt idx="9">
                  <c:v>4.146913392093361</c:v>
                </c:pt>
                <c:pt idx="10">
                  <c:v>4.2107741682158446</c:v>
                </c:pt>
                <c:pt idx="11">
                  <c:v>4.2256362671106116</c:v>
                </c:pt>
                <c:pt idx="12">
                  <c:v>4.2953955352208721</c:v>
                </c:pt>
                <c:pt idx="13">
                  <c:v>4.3186791348650946</c:v>
                </c:pt>
                <c:pt idx="14">
                  <c:v>4.3333730748093817</c:v>
                </c:pt>
                <c:pt idx="15">
                  <c:v>4.3571489650704374</c:v>
                </c:pt>
                <c:pt idx="16">
                  <c:v>4.4331279019745278</c:v>
                </c:pt>
                <c:pt idx="17">
                  <c:v>4.5020176648251997</c:v>
                </c:pt>
                <c:pt idx="18">
                  <c:v>4.5978063039331261</c:v>
                </c:pt>
                <c:pt idx="19">
                  <c:v>4.633661644095179</c:v>
                </c:pt>
                <c:pt idx="20">
                  <c:v>4.646877165559121</c:v>
                </c:pt>
                <c:pt idx="21">
                  <c:v>4.663633300991739</c:v>
                </c:pt>
                <c:pt idx="22">
                  <c:v>4.6648858424512962</c:v>
                </c:pt>
                <c:pt idx="23">
                  <c:v>4.7133577488322462</c:v>
                </c:pt>
                <c:pt idx="24">
                  <c:v>4.7138598766431139</c:v>
                </c:pt>
                <c:pt idx="25">
                  <c:v>4.795185529653085</c:v>
                </c:pt>
                <c:pt idx="26">
                  <c:v>4.843106159107851</c:v>
                </c:pt>
                <c:pt idx="27">
                  <c:v>4.8833347649425338</c:v>
                </c:pt>
                <c:pt idx="28">
                  <c:v>4.9236404062747052</c:v>
                </c:pt>
                <c:pt idx="29">
                  <c:v>4.932382075270759</c:v>
                </c:pt>
                <c:pt idx="30">
                  <c:v>4.9999106587940068</c:v>
                </c:pt>
                <c:pt idx="31">
                  <c:v>5.0203021114834803</c:v>
                </c:pt>
                <c:pt idx="32">
                  <c:v>5.0787163840136582</c:v>
                </c:pt>
                <c:pt idx="33">
                  <c:v>5.098908783688719</c:v>
                </c:pt>
                <c:pt idx="34">
                  <c:v>5.1444436813788972</c:v>
                </c:pt>
                <c:pt idx="35">
                  <c:v>5.1501054289738279</c:v>
                </c:pt>
                <c:pt idx="36">
                  <c:v>5.2356619562717936</c:v>
                </c:pt>
                <c:pt idx="37">
                  <c:v>5.3319788670616486</c:v>
                </c:pt>
                <c:pt idx="38">
                  <c:v>5.3439411955156917</c:v>
                </c:pt>
                <c:pt idx="39">
                  <c:v>5.3524084527252267</c:v>
                </c:pt>
                <c:pt idx="40">
                  <c:v>5.355246870065077</c:v>
                </c:pt>
                <c:pt idx="41">
                  <c:v>5.5011871297842259</c:v>
                </c:pt>
                <c:pt idx="42">
                  <c:v>5.5133827038716952</c:v>
                </c:pt>
                <c:pt idx="43">
                  <c:v>5.6991766676292936</c:v>
                </c:pt>
                <c:pt idx="44">
                  <c:v>#N/A</c:v>
                </c:pt>
                <c:pt idx="45">
                  <c:v>#N/A</c:v>
                </c:pt>
                <c:pt idx="46">
                  <c:v>#N/A</c:v>
                </c:pt>
                <c:pt idx="47">
                  <c:v>#N/A</c:v>
                </c:pt>
              </c:numCache>
            </c:numRef>
          </c:val>
          <c:extLst>
            <c:ext xmlns:c16="http://schemas.microsoft.com/office/drawing/2014/chart" uri="{C3380CC4-5D6E-409C-BE32-E72D297353CC}">
              <c16:uniqueId val="{00000003-EAA7-493C-AD11-1659794A85EA}"/>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Sheet1!$H$2:$H$49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5.7103872126183184</c:v>
                </c:pt>
                <c:pt idx="45">
                  <c:v>#N/A</c:v>
                </c:pt>
                <c:pt idx="46">
                  <c:v>#N/A</c:v>
                </c:pt>
                <c:pt idx="47">
                  <c:v>#N/A</c:v>
                </c:pt>
              </c:numCache>
            </c:numRef>
          </c:val>
          <c:extLst>
            <c:ext xmlns:c16="http://schemas.microsoft.com/office/drawing/2014/chart" uri="{C3380CC4-5D6E-409C-BE32-E72D297353CC}">
              <c16:uniqueId val="{00000004-EAA7-493C-AD11-1659794A85EA}"/>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Sheet1!$I$2:$I$49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5.8246158667200527</c:v>
                </c:pt>
                <c:pt idx="46">
                  <c:v>6.1070584455326973</c:v>
                </c:pt>
                <c:pt idx="47">
                  <c:v>#N/A</c:v>
                </c:pt>
              </c:numCache>
            </c:numRef>
          </c:val>
          <c:extLst>
            <c:ext xmlns:c16="http://schemas.microsoft.com/office/drawing/2014/chart" uri="{C3380CC4-5D6E-409C-BE32-E72D297353CC}">
              <c16:uniqueId val="{00000005-EAA7-493C-AD11-1659794A85EA}"/>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Sheet1!$J$2:$J$49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6.6714485304325617</c:v>
                </c:pt>
              </c:numCache>
            </c:numRef>
          </c:val>
          <c:extLst>
            <c:ext xmlns:c16="http://schemas.microsoft.com/office/drawing/2014/chart" uri="{C3380CC4-5D6E-409C-BE32-E72D297353CC}">
              <c16:uniqueId val="{00000006-EAA7-493C-AD11-1659794A85EA}"/>
            </c:ext>
          </c:extLst>
        </c:ser>
        <c:dLbls>
          <c:showLegendKey val="0"/>
          <c:showVal val="0"/>
          <c:showCatName val="0"/>
          <c:showSerName val="0"/>
          <c:showPercent val="0"/>
          <c:showBubbleSize val="0"/>
        </c:dLbls>
        <c:gapWidth val="50"/>
        <c:overlap val="100"/>
        <c:axId val="902100176"/>
        <c:axId val="902098000"/>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Sheet1!$K$2:$K$49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4.3333730748093817</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7-EAA7-493C-AD11-1659794A85EA}"/>
            </c:ext>
          </c:extLst>
        </c:ser>
        <c:dLbls>
          <c:showLegendKey val="0"/>
          <c:showVal val="0"/>
          <c:showCatName val="0"/>
          <c:showSerName val="0"/>
          <c:showPercent val="0"/>
          <c:showBubbleSize val="0"/>
        </c:dLbls>
        <c:gapWidth val="0"/>
        <c:overlap val="-100"/>
        <c:axId val="902092560"/>
        <c:axId val="902098544"/>
      </c:barChart>
      <c:catAx>
        <c:axId val="902100176"/>
        <c:scaling>
          <c:orientation val="minMax"/>
        </c:scaling>
        <c:delete val="1"/>
        <c:axPos val="b"/>
        <c:numFmt formatCode="General" sourceLinked="1"/>
        <c:majorTickMark val="none"/>
        <c:minorTickMark val="none"/>
        <c:tickLblPos val="nextTo"/>
        <c:crossAx val="902098000"/>
        <c:crosses val="autoZero"/>
        <c:auto val="1"/>
        <c:lblAlgn val="ctr"/>
        <c:lblOffset val="100"/>
        <c:noMultiLvlLbl val="0"/>
      </c:catAx>
      <c:valAx>
        <c:axId val="902098000"/>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100176"/>
        <c:crosses val="autoZero"/>
        <c:crossBetween val="between"/>
      </c:valAx>
      <c:valAx>
        <c:axId val="90209854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2560"/>
        <c:crosses val="max"/>
        <c:crossBetween val="between"/>
      </c:valAx>
      <c:catAx>
        <c:axId val="902092560"/>
        <c:scaling>
          <c:orientation val="minMax"/>
        </c:scaling>
        <c:delete val="1"/>
        <c:axPos val="b"/>
        <c:numFmt formatCode="General" sourceLinked="1"/>
        <c:majorTickMark val="out"/>
        <c:minorTickMark val="none"/>
        <c:tickLblPos val="nextTo"/>
        <c:crossAx val="90209854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2.10606252068406</c:v>
                </c:pt>
              </c:numCache>
            </c:numRef>
          </c:val>
          <c:extLst>
            <c:ext xmlns:c16="http://schemas.microsoft.com/office/drawing/2014/chart" uri="{C3380CC4-5D6E-409C-BE32-E72D297353CC}">
              <c16:uniqueId val="{00000000-95B2-43BB-9388-452B3BE996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3.9844519928093014E-2</c:v>
                </c:pt>
              </c:numCache>
            </c:numRef>
          </c:val>
          <c:extLst>
            <c:ext xmlns:c16="http://schemas.microsoft.com/office/drawing/2014/chart" uri="{C3380CC4-5D6E-409C-BE32-E72D297353CC}">
              <c16:uniqueId val="{00000001-95B2-43BB-9388-452B3BE996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0.62903174361181202</c:v>
                </c:pt>
              </c:numCache>
            </c:numRef>
          </c:val>
          <c:extLst>
            <c:ext xmlns:c16="http://schemas.microsoft.com/office/drawing/2014/chart" uri="{C3380CC4-5D6E-409C-BE32-E72D297353CC}">
              <c16:uniqueId val="{00000002-95B2-43BB-9388-452B3BE996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0.17536934714681518</c:v>
                </c:pt>
              </c:numCache>
            </c:numRef>
          </c:val>
          <c:extLst>
            <c:ext xmlns:c16="http://schemas.microsoft.com/office/drawing/2014/chart" uri="{C3380CC4-5D6E-409C-BE32-E72D297353CC}">
              <c16:uniqueId val="{00000003-95B2-43BB-9388-452B3BE996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1.8308310073743272</c:v>
                </c:pt>
              </c:numCache>
            </c:numRef>
          </c:val>
          <c:extLst>
            <c:ext xmlns:c16="http://schemas.microsoft.com/office/drawing/2014/chart" uri="{C3380CC4-5D6E-409C-BE32-E72D297353CC}">
              <c16:uniqueId val="{00000004-95B2-43BB-9388-452B3BE996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0.17536934714681518</c:v>
                </c:pt>
              </c:numCache>
            </c:numRef>
          </c:val>
          <c:extLst>
            <c:ext xmlns:c16="http://schemas.microsoft.com/office/drawing/2014/chart" uri="{C3380CC4-5D6E-409C-BE32-E72D297353CC}">
              <c16:uniqueId val="{00000005-95B2-43BB-9388-452B3BE996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0.62903174361181158</c:v>
                </c:pt>
              </c:numCache>
            </c:numRef>
          </c:val>
          <c:extLst>
            <c:ext xmlns:c16="http://schemas.microsoft.com/office/drawing/2014/chart" uri="{C3380CC4-5D6E-409C-BE32-E72D297353CC}">
              <c16:uniqueId val="{00000006-95B2-43BB-9388-452B3BE996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0.28145281919862519</c:v>
                </c:pt>
              </c:numCache>
            </c:numRef>
          </c:val>
          <c:extLst>
            <c:ext xmlns:c16="http://schemas.microsoft.com/office/drawing/2014/chart" uri="{C3380CC4-5D6E-409C-BE32-E72D297353CC}">
              <c16:uniqueId val="{00000007-95B2-43BB-9388-452B3BE996AB}"/>
            </c:ext>
          </c:extLst>
        </c:ser>
        <c:dLbls>
          <c:showLegendKey val="0"/>
          <c:showVal val="0"/>
          <c:showCatName val="0"/>
          <c:showSerName val="0"/>
          <c:showPercent val="0"/>
          <c:showBubbleSize val="0"/>
        </c:dLbls>
        <c:gapWidth val="0"/>
        <c:overlap val="100"/>
        <c:axId val="902088208"/>
        <c:axId val="9020903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3.3063909849846609</c:v>
                </c:pt>
              </c:numCache>
            </c:numRef>
          </c:xVal>
          <c:yVal>
            <c:numLit>
              <c:formatCode>General</c:formatCode>
              <c:ptCount val="1"/>
              <c:pt idx="0">
                <c:v>1</c:v>
              </c:pt>
            </c:numLit>
          </c:yVal>
          <c:smooth val="0"/>
          <c:extLst>
            <c:ext xmlns:c16="http://schemas.microsoft.com/office/drawing/2014/chart" uri="{C3380CC4-5D6E-409C-BE32-E72D297353CC}">
              <c16:uniqueId val="{00000008-95B2-43BB-9388-452B3BE996A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5B2-43BB-9388-452B3BE996AB}"/>
              </c:ext>
            </c:extLst>
          </c:dPt>
          <c:xVal>
            <c:numRef>
              <c:f>Sheet1!$B$12</c:f>
              <c:numCache>
                <c:formatCode>0.0</c:formatCode>
                <c:ptCount val="1"/>
                <c:pt idx="0">
                  <c:v>3.865723635057944</c:v>
                </c:pt>
              </c:numCache>
            </c:numRef>
          </c:xVal>
          <c:yVal>
            <c:numLit>
              <c:formatCode>General</c:formatCode>
              <c:ptCount val="1"/>
              <c:pt idx="0">
                <c:v>1</c:v>
              </c:pt>
            </c:numLit>
          </c:yVal>
          <c:smooth val="0"/>
          <c:extLst>
            <c:ext xmlns:c16="http://schemas.microsoft.com/office/drawing/2014/chart" uri="{C3380CC4-5D6E-409C-BE32-E72D297353CC}">
              <c16:uniqueId val="{0000000A-95B2-43BB-9388-452B3BE996AB}"/>
            </c:ext>
          </c:extLst>
        </c:ser>
        <c:ser>
          <c:idx val="9"/>
          <c:order val="10"/>
          <c:tx>
            <c:v>label</c:v>
          </c:tx>
          <c:spPr>
            <a:ln w="25400" cap="rnd">
              <a:noFill/>
              <a:round/>
            </a:ln>
            <a:effectLst/>
          </c:spPr>
          <c:marker>
            <c:symbol val="none"/>
          </c:marker>
          <c:dLbls>
            <c:dLbl>
              <c:idx val="0"/>
              <c:tx>
                <c:rich>
                  <a:bodyPr/>
                  <a:lstStyle/>
                  <a:p>
                    <a:fld id="{272280D1-158E-4E27-AE96-47A97A2681E2}"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95B2-43BB-9388-452B3BE996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Q31. Did the NHS mental health team give your family or carer support whilst you were in crisis?</c:v>
                  </c:pt>
                </c15:dlblRangeCache>
              </c15:datalabelsRange>
            </c:ext>
            <c:ext xmlns:c16="http://schemas.microsoft.com/office/drawing/2014/chart" uri="{C3380CC4-5D6E-409C-BE32-E72D297353CC}">
              <c16:uniqueId val="{0000000C-95B2-43BB-9388-452B3BE996AB}"/>
            </c:ext>
          </c:extLst>
        </c:ser>
        <c:dLbls>
          <c:showLegendKey val="0"/>
          <c:showVal val="0"/>
          <c:showCatName val="0"/>
          <c:showSerName val="0"/>
          <c:showPercent val="0"/>
          <c:showBubbleSize val="0"/>
        </c:dLbls>
        <c:axId val="898327504"/>
        <c:axId val="902093648"/>
      </c:scatterChart>
      <c:catAx>
        <c:axId val="902088208"/>
        <c:scaling>
          <c:orientation val="minMax"/>
        </c:scaling>
        <c:delete val="1"/>
        <c:axPos val="l"/>
        <c:numFmt formatCode="General" sourceLinked="1"/>
        <c:majorTickMark val="out"/>
        <c:minorTickMark val="none"/>
        <c:tickLblPos val="nextTo"/>
        <c:crossAx val="902090384"/>
        <c:crosses val="autoZero"/>
        <c:auto val="1"/>
        <c:lblAlgn val="ctr"/>
        <c:lblOffset val="100"/>
        <c:noMultiLvlLbl val="0"/>
      </c:catAx>
      <c:valAx>
        <c:axId val="902090384"/>
        <c:scaling>
          <c:orientation val="minMax"/>
          <c:min val="1"/>
        </c:scaling>
        <c:delete val="1"/>
        <c:axPos val="b"/>
        <c:numFmt formatCode="General" sourceLinked="1"/>
        <c:majorTickMark val="none"/>
        <c:minorTickMark val="none"/>
        <c:tickLblPos val="nextTo"/>
        <c:crossAx val="902088208"/>
        <c:crosses val="autoZero"/>
        <c:crossBetween val="between"/>
      </c:valAx>
      <c:valAx>
        <c:axId val="902093648"/>
        <c:scaling>
          <c:orientation val="minMax"/>
          <c:min val="0"/>
        </c:scaling>
        <c:delete val="1"/>
        <c:axPos val="r"/>
        <c:numFmt formatCode="#;;0" sourceLinked="0"/>
        <c:majorTickMark val="out"/>
        <c:minorTickMark val="none"/>
        <c:tickLblPos val="nextTo"/>
        <c:crossAx val="898327504"/>
        <c:crosses val="max"/>
        <c:crossBetween val="midCat"/>
        <c:majorUnit val="1"/>
      </c:valAx>
      <c:valAx>
        <c:axId val="8983275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09364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4.4713383378254594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0.26653501988149131</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0.14667029458624015</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1.5312169860814357</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0.14667029458624015</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0.52609120488087679</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0.38738187432101956</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5.3603551646341021</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5.6501521453339087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B3E3894F-31E2-4D76-BF38-0809B9AC1837}"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Q29. Thinking about the last time you contacted this person or team, did you get the help you needed?</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2F70-4FAA-BE1E-681EAFF91E26}"/>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6.3544140188839648</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2F70-4FAA-BE1E-681EAFF91E26}"/>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6.1939781525601418</c:v>
                </c:pt>
                <c:pt idx="2">
                  <c:v>6.2293022581100832</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2F70-4FAA-BE1E-681EAFF91E26}"/>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6.2697832489688476</c:v>
                </c:pt>
                <c:pt idx="4">
                  <c:v>6.299845797020927</c:v>
                </c:pt>
                <c:pt idx="5">
                  <c:v>6.3633720308604964</c:v>
                </c:pt>
                <c:pt idx="6">
                  <c:v>6.4356182003480704</c:v>
                </c:pt>
                <c:pt idx="7">
                  <c:v>6.4462059578342021</c:v>
                </c:pt>
                <c:pt idx="8">
                  <c:v>6.4973507564725894</c:v>
                </c:pt>
                <c:pt idx="9">
                  <c:v>6.5350036500186706</c:v>
                </c:pt>
                <c:pt idx="10">
                  <c:v>6.5494349177302489</c:v>
                </c:pt>
                <c:pt idx="11">
                  <c:v>6.5934885686938038</c:v>
                </c:pt>
                <c:pt idx="12">
                  <c:v>6.6466012335805704</c:v>
                </c:pt>
                <c:pt idx="13">
                  <c:v>6.6565586473429192</c:v>
                </c:pt>
                <c:pt idx="14">
                  <c:v>6.7225114869101148</c:v>
                </c:pt>
                <c:pt idx="15">
                  <c:v>6.7448743801909998</c:v>
                </c:pt>
                <c:pt idx="16">
                  <c:v>6.755786076209632</c:v>
                </c:pt>
                <c:pt idx="17">
                  <c:v>6.7650431471902817</c:v>
                </c:pt>
                <c:pt idx="18">
                  <c:v>6.7862468941454832</c:v>
                </c:pt>
                <c:pt idx="19">
                  <c:v>6.8091703978500053</c:v>
                </c:pt>
                <c:pt idx="20">
                  <c:v>6.8655186363114522</c:v>
                </c:pt>
                <c:pt idx="21">
                  <c:v>6.8709846518301614</c:v>
                </c:pt>
                <c:pt idx="22">
                  <c:v>6.9356791973363041</c:v>
                </c:pt>
                <c:pt idx="23">
                  <c:v>6.9885538931332398</c:v>
                </c:pt>
                <c:pt idx="24">
                  <c:v>6.9984743570669572</c:v>
                </c:pt>
                <c:pt idx="25">
                  <c:v>7.0061420431623329</c:v>
                </c:pt>
                <c:pt idx="26">
                  <c:v>7.0117330154709059</c:v>
                </c:pt>
                <c:pt idx="27">
                  <c:v>7.0277603992169242</c:v>
                </c:pt>
                <c:pt idx="28">
                  <c:v>7.0636573687595678</c:v>
                </c:pt>
                <c:pt idx="29">
                  <c:v>7.070233764190391</c:v>
                </c:pt>
                <c:pt idx="30">
                  <c:v>7.079657595867511</c:v>
                </c:pt>
                <c:pt idx="31">
                  <c:v>7.083318271902149</c:v>
                </c:pt>
                <c:pt idx="32">
                  <c:v>7.0870318913257631</c:v>
                </c:pt>
                <c:pt idx="33">
                  <c:v>7.0872536194927154</c:v>
                </c:pt>
                <c:pt idx="34">
                  <c:v>7.1171051164628061</c:v>
                </c:pt>
                <c:pt idx="35">
                  <c:v>7.1341837317380143</c:v>
                </c:pt>
                <c:pt idx="36">
                  <c:v>7.156771382935263</c:v>
                </c:pt>
                <c:pt idx="37">
                  <c:v>7.1679814834178899</c:v>
                </c:pt>
                <c:pt idx="38">
                  <c:v>7.1718415147162542</c:v>
                </c:pt>
                <c:pt idx="39">
                  <c:v>7.1888268448310546</c:v>
                </c:pt>
                <c:pt idx="40">
                  <c:v>7.2724936665358832</c:v>
                </c:pt>
                <c:pt idx="41">
                  <c:v>7.2771321407901564</c:v>
                </c:pt>
                <c:pt idx="42">
                  <c:v>7.3682196283969006</c:v>
                </c:pt>
                <c:pt idx="43">
                  <c:v>7.4527010743474484</c:v>
                </c:pt>
                <c:pt idx="44">
                  <c:v>7.4647315337550566</c:v>
                </c:pt>
                <c:pt idx="45">
                  <c:v>7.4867760458785337</c:v>
                </c:pt>
                <c:pt idx="46">
                  <c:v>#N/A</c:v>
                </c:pt>
                <c:pt idx="47">
                  <c:v>#N/A</c:v>
                </c:pt>
                <c:pt idx="48">
                  <c:v>#N/A</c:v>
                </c:pt>
                <c:pt idx="49">
                  <c:v>#N/A</c:v>
                </c:pt>
              </c:numCache>
            </c:numRef>
          </c:val>
          <c:extLst>
            <c:ext xmlns:c16="http://schemas.microsoft.com/office/drawing/2014/chart" uri="{C3380CC4-5D6E-409C-BE32-E72D297353CC}">
              <c16:uniqueId val="{00000003-2F70-4FAA-BE1E-681EAFF91E26}"/>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7.5330821828860914</c:v>
                </c:pt>
                <c:pt idx="47">
                  <c:v>7.5578013000799524</c:v>
                </c:pt>
                <c:pt idx="48">
                  <c:v>7.5781540956887561</c:v>
                </c:pt>
                <c:pt idx="49">
                  <c:v>7.58497632436291</c:v>
                </c:pt>
              </c:numCache>
            </c:numRef>
          </c:val>
          <c:extLst>
            <c:ext xmlns:c16="http://schemas.microsoft.com/office/drawing/2014/chart" uri="{C3380CC4-5D6E-409C-BE32-E72D297353CC}">
              <c16:uniqueId val="{00000004-2F70-4FAA-BE1E-681EAFF91E26}"/>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5-2F70-4FAA-BE1E-681EAFF91E26}"/>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2F70-4FAA-BE1E-681EAFF91E26}"/>
            </c:ext>
          </c:extLst>
        </c:ser>
        <c:dLbls>
          <c:showLegendKey val="0"/>
          <c:showVal val="0"/>
          <c:showCatName val="0"/>
          <c:showSerName val="0"/>
          <c:showPercent val="0"/>
          <c:showBubbleSize val="0"/>
        </c:dLbls>
        <c:gapWidth val="50"/>
        <c:overlap val="100"/>
        <c:axId val="898320352"/>
        <c:axId val="8983149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6.6466012335805704</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2F70-4FAA-BE1E-681EAFF91E26}"/>
            </c:ext>
          </c:extLst>
        </c:ser>
        <c:dLbls>
          <c:showLegendKey val="0"/>
          <c:showVal val="0"/>
          <c:showCatName val="0"/>
          <c:showSerName val="0"/>
          <c:showPercent val="0"/>
          <c:showBubbleSize val="0"/>
        </c:dLbls>
        <c:gapWidth val="0"/>
        <c:overlap val="-100"/>
        <c:axId val="898321984"/>
        <c:axId val="898323616"/>
      </c:barChart>
      <c:catAx>
        <c:axId val="898320352"/>
        <c:scaling>
          <c:orientation val="minMax"/>
        </c:scaling>
        <c:delete val="1"/>
        <c:axPos val="b"/>
        <c:numFmt formatCode="General" sourceLinked="1"/>
        <c:majorTickMark val="none"/>
        <c:minorTickMark val="none"/>
        <c:tickLblPos val="nextTo"/>
        <c:crossAx val="898314912"/>
        <c:crosses val="autoZero"/>
        <c:auto val="1"/>
        <c:lblAlgn val="ctr"/>
        <c:lblOffset val="100"/>
        <c:noMultiLvlLbl val="0"/>
      </c:catAx>
      <c:valAx>
        <c:axId val="8983149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352"/>
        <c:crosses val="autoZero"/>
        <c:crossBetween val="between"/>
      </c:valAx>
      <c:valAx>
        <c:axId val="89832361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1984"/>
        <c:crosses val="max"/>
        <c:crossBetween val="between"/>
      </c:valAx>
      <c:catAx>
        <c:axId val="898321984"/>
        <c:scaling>
          <c:orientation val="minMax"/>
        </c:scaling>
        <c:delete val="1"/>
        <c:axPos val="b"/>
        <c:numFmt formatCode="General" sourceLinked="1"/>
        <c:majorTickMark val="out"/>
        <c:minorTickMark val="none"/>
        <c:tickLblPos val="nextTo"/>
        <c:crossAx val="89832361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663188328011279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4.5601839491501996</c:v>
                </c:pt>
              </c:numCache>
            </c:numRef>
          </c:val>
          <c:extLst>
            <c:ext xmlns:c16="http://schemas.microsoft.com/office/drawing/2014/chart" uri="{C3380CC4-5D6E-409C-BE32-E72D297353CC}">
              <c16:uniqueId val="{00000000-312A-41BF-AC83-8EB513E843D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12A-41BF-AC83-8EB513E843D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0.40848027502590778</c:v>
                </c:pt>
              </c:numCache>
            </c:numRef>
          </c:val>
          <c:extLst>
            <c:ext xmlns:c16="http://schemas.microsoft.com/office/drawing/2014/chart" uri="{C3380CC4-5D6E-409C-BE32-E72D297353CC}">
              <c16:uniqueId val="{00000002-312A-41BF-AC83-8EB513E843D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0.21705221515107098</c:v>
                </c:pt>
              </c:numCache>
            </c:numRef>
          </c:val>
          <c:extLst>
            <c:ext xmlns:c16="http://schemas.microsoft.com/office/drawing/2014/chart" uri="{C3380CC4-5D6E-409C-BE32-E72D297353CC}">
              <c16:uniqueId val="{00000003-312A-41BF-AC83-8EB513E843D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2.2659942126897725</c:v>
                </c:pt>
              </c:numCache>
            </c:numRef>
          </c:val>
          <c:extLst>
            <c:ext xmlns:c16="http://schemas.microsoft.com/office/drawing/2014/chart" uri="{C3380CC4-5D6E-409C-BE32-E72D297353CC}">
              <c16:uniqueId val="{00000004-312A-41BF-AC83-8EB513E843D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0.21705221515107187</c:v>
                </c:pt>
              </c:numCache>
            </c:numRef>
          </c:val>
          <c:extLst>
            <c:ext xmlns:c16="http://schemas.microsoft.com/office/drawing/2014/chart" uri="{C3380CC4-5D6E-409C-BE32-E72D297353CC}">
              <c16:uniqueId val="{00000005-312A-41BF-AC83-8EB513E843D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0.63396415009234364</c:v>
                </c:pt>
              </c:numCache>
            </c:numRef>
          </c:val>
          <c:extLst>
            <c:ext xmlns:c16="http://schemas.microsoft.com/office/drawing/2014/chart" uri="{C3380CC4-5D6E-409C-BE32-E72D297353CC}">
              <c16:uniqueId val="{00000006-312A-41BF-AC83-8EB513E843D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312A-41BF-AC83-8EB513E843D5}"/>
            </c:ext>
          </c:extLst>
        </c:ser>
        <c:dLbls>
          <c:showLegendKey val="0"/>
          <c:showVal val="0"/>
          <c:showCatName val="0"/>
          <c:showSerName val="0"/>
          <c:showPercent val="0"/>
          <c:showBubbleSize val="0"/>
        </c:dLbls>
        <c:gapWidth val="0"/>
        <c:overlap val="100"/>
        <c:axId val="779053600"/>
        <c:axId val="7790541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6.5101890378758513</c:v>
                </c:pt>
              </c:numCache>
            </c:numRef>
          </c:xVal>
          <c:yVal>
            <c:numLit>
              <c:formatCode>General</c:formatCode>
              <c:ptCount val="1"/>
              <c:pt idx="0">
                <c:v>1</c:v>
              </c:pt>
            </c:numLit>
          </c:yVal>
          <c:smooth val="0"/>
          <c:extLst>
            <c:ext xmlns:c16="http://schemas.microsoft.com/office/drawing/2014/chart" uri="{C3380CC4-5D6E-409C-BE32-E72D297353CC}">
              <c16:uniqueId val="{00000008-312A-41BF-AC83-8EB513E843D5}"/>
            </c:ext>
          </c:extLst>
        </c:ser>
        <c:ser>
          <c:idx val="10"/>
          <c:order val="9"/>
          <c:tx>
            <c:strRef>
              <c:f>Sheet1!$A$12</c:f>
              <c:strCache>
                <c:ptCount val="1"/>
                <c:pt idx="0">
                  <c:v>National average</c:v>
                </c:pt>
              </c:strCache>
            </c:strRef>
          </c:tx>
          <c:spPr>
            <a:ln>
              <a:noFill/>
            </a:ln>
            <a:effectLst>
              <a:outerShdw dist="12700" algn="l" rotWithShape="0">
                <a:srgbClr val="005DB7"/>
              </a:outerShdw>
            </a:effectLst>
          </c:spPr>
          <c:marker>
            <c:symbol val="picture"/>
            <c:spPr>
              <a:blipFill>
                <a:blip xmlns:r="http://schemas.openxmlformats.org/officeDocument/2006/relationships" r:embed="rId1"/>
                <a:stretch>
                  <a:fillRect/>
                </a:stretch>
              </a:blipFill>
              <a:ln w="25400">
                <a:noFill/>
              </a:ln>
              <a:effectLst>
                <a:outerShdw dist="12700" algn="l" rotWithShape="0">
                  <a:srgbClr val="005DB7"/>
                </a:outerShdw>
              </a:effectLst>
            </c:spPr>
          </c:marker>
          <c:dPt>
            <c:idx val="0"/>
            <c:bubble3D val="0"/>
            <c:extLst>
              <c:ext xmlns:c16="http://schemas.microsoft.com/office/drawing/2014/chart" uri="{C3380CC4-5D6E-409C-BE32-E72D297353CC}">
                <c16:uniqueId val="{0000000A-312A-41BF-AC83-8EB513E843D5}"/>
              </c:ext>
            </c:extLst>
          </c:dPt>
          <c:errBars>
            <c:errDir val="x"/>
            <c:errBarType val="both"/>
            <c:errValType val="stdErr"/>
            <c:noEndCap val="0"/>
          </c:errBars>
          <c:errBars>
            <c:errDir val="y"/>
            <c:errBarType val="both"/>
            <c:errValType val="stdErr"/>
            <c:noEndCap val="0"/>
          </c:errBars>
          <c:xVal>
            <c:numRef>
              <c:f>Sheet1!$B$12</c:f>
              <c:numCache>
                <c:formatCode>0.0</c:formatCode>
                <c:ptCount val="1"/>
                <c:pt idx="0">
                  <c:v>6.3187135456720647</c:v>
                </c:pt>
              </c:numCache>
            </c:numRef>
          </c:xVal>
          <c:yVal>
            <c:numLit>
              <c:formatCode>General</c:formatCode>
              <c:ptCount val="1"/>
              <c:pt idx="0">
                <c:v>1</c:v>
              </c:pt>
            </c:numLit>
          </c:yVal>
          <c:smooth val="0"/>
          <c:extLst>
            <c:ext xmlns:c16="http://schemas.microsoft.com/office/drawing/2014/chart" uri="{C3380CC4-5D6E-409C-BE32-E72D297353CC}">
              <c16:uniqueId val="{0000000B-312A-41BF-AC83-8EB513E843D5}"/>
            </c:ext>
          </c:extLst>
        </c:ser>
        <c:ser>
          <c:idx val="9"/>
          <c:order val="10"/>
          <c:tx>
            <c:v>label</c:v>
          </c:tx>
          <c:spPr>
            <a:ln w="25400" cap="rnd">
              <a:noFill/>
              <a:round/>
            </a:ln>
            <a:effectLst/>
          </c:spPr>
          <c:marker>
            <c:symbol val="none"/>
          </c:marker>
          <c:dLbls>
            <c:dLbl>
              <c:idx val="0"/>
              <c:tx>
                <c:rich>
                  <a:bodyPr/>
                  <a:lstStyle/>
                  <a:p>
                    <a:r>
                      <a:rPr lang="en-GB" b="0" dirty="0"/>
                      <a:t>Q6. </a:t>
                    </a:r>
                    <a:r>
                      <a:rPr lang="en-GB" sz="900" b="0" i="0" u="none" strike="noStrike" baseline="0" dirty="0">
                        <a:effectLst/>
                      </a:rPr>
                      <a:t>While waiting, between your assessment with the NHS mental health team and your first appointment for treatment, were you offered support with your mental health?</a:t>
                    </a:r>
                    <a:endParaRPr lang="en-GB" dirty="0"/>
                  </a:p>
                </c:rich>
              </c:tx>
              <c:dLblPos val="l"/>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312A-41BF-AC83-8EB513E843D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D-312A-41BF-AC83-8EB513E843D5}"/>
            </c:ext>
          </c:extLst>
        </c:ser>
        <c:dLbls>
          <c:showLegendKey val="0"/>
          <c:showVal val="0"/>
          <c:showCatName val="0"/>
          <c:showSerName val="0"/>
          <c:showPercent val="0"/>
          <c:showBubbleSize val="0"/>
        </c:dLbls>
        <c:axId val="779055232"/>
        <c:axId val="779054688"/>
      </c:scatterChart>
      <c:catAx>
        <c:axId val="779053600"/>
        <c:scaling>
          <c:orientation val="minMax"/>
        </c:scaling>
        <c:delete val="1"/>
        <c:axPos val="l"/>
        <c:numFmt formatCode="General" sourceLinked="1"/>
        <c:majorTickMark val="out"/>
        <c:minorTickMark val="none"/>
        <c:tickLblPos val="nextTo"/>
        <c:crossAx val="779054144"/>
        <c:crosses val="autoZero"/>
        <c:auto val="1"/>
        <c:lblAlgn val="ctr"/>
        <c:lblOffset val="100"/>
        <c:noMultiLvlLbl val="0"/>
      </c:catAx>
      <c:valAx>
        <c:axId val="779054144"/>
        <c:scaling>
          <c:orientation val="minMax"/>
          <c:min val="1"/>
        </c:scaling>
        <c:delete val="1"/>
        <c:axPos val="b"/>
        <c:numFmt formatCode="General" sourceLinked="1"/>
        <c:majorTickMark val="none"/>
        <c:minorTickMark val="none"/>
        <c:tickLblPos val="nextTo"/>
        <c:crossAx val="779053600"/>
        <c:crosses val="autoZero"/>
        <c:crossBetween val="between"/>
      </c:valAx>
      <c:valAx>
        <c:axId val="779054688"/>
        <c:scaling>
          <c:orientation val="minMax"/>
          <c:min val="0"/>
        </c:scaling>
        <c:delete val="1"/>
        <c:axPos val="r"/>
        <c:numFmt formatCode="#;;0" sourceLinked="0"/>
        <c:majorTickMark val="out"/>
        <c:minorTickMark val="none"/>
        <c:tickLblPos val="nextTo"/>
        <c:crossAx val="779055232"/>
        <c:crosses val="max"/>
        <c:crossBetween val="midCat"/>
        <c:majorUnit val="1"/>
      </c:valAx>
      <c:valAx>
        <c:axId val="779055232"/>
        <c:scaling>
          <c:orientation val="minMax"/>
          <c:max val="10"/>
          <c:min val="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79054688"/>
        <c:crosses val="max"/>
        <c:crossBetween val="midCat"/>
        <c:majorUnit val="1"/>
        <c:minorUnit val="0.2"/>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1592441860465118"/>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4.2722673509965707</c:v>
                </c:pt>
              </c:numCache>
            </c:numRef>
          </c:val>
          <c:extLst>
            <c:ext xmlns:c16="http://schemas.microsoft.com/office/drawing/2014/chart" uri="{C3380CC4-5D6E-409C-BE32-E72D297353CC}">
              <c16:uniqueId val="{00000000-D72C-415A-B125-BC4DEBD50C3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72C-415A-B125-BC4DEBD50C3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0.41076974056476168</c:v>
                </c:pt>
              </c:numCache>
            </c:numRef>
          </c:val>
          <c:extLst>
            <c:ext xmlns:c16="http://schemas.microsoft.com/office/drawing/2014/chart" uri="{C3380CC4-5D6E-409C-BE32-E72D297353CC}">
              <c16:uniqueId val="{00000002-D72C-415A-B125-BC4DEBD50C3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0.15813984229530842</c:v>
                </c:pt>
              </c:numCache>
            </c:numRef>
          </c:val>
          <c:extLst>
            <c:ext xmlns:c16="http://schemas.microsoft.com/office/drawing/2014/chart" uri="{C3380CC4-5D6E-409C-BE32-E72D297353CC}">
              <c16:uniqueId val="{00000003-D72C-415A-B125-BC4DEBD50C3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1.650957430622995</c:v>
                </c:pt>
              </c:numCache>
            </c:numRef>
          </c:val>
          <c:extLst>
            <c:ext xmlns:c16="http://schemas.microsoft.com/office/drawing/2014/chart" uri="{C3380CC4-5D6E-409C-BE32-E72D297353CC}">
              <c16:uniqueId val="{00000004-D72C-415A-B125-BC4DEBD50C3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0.15813984229530931</c:v>
                </c:pt>
              </c:numCache>
            </c:numRef>
          </c:val>
          <c:extLst>
            <c:ext xmlns:c16="http://schemas.microsoft.com/office/drawing/2014/chart" uri="{C3380CC4-5D6E-409C-BE32-E72D297353CC}">
              <c16:uniqueId val="{00000005-D72C-415A-B125-BC4DEBD50C3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0.56723128843170656</c:v>
                </c:pt>
              </c:numCache>
            </c:numRef>
          </c:val>
          <c:extLst>
            <c:ext xmlns:c16="http://schemas.microsoft.com/office/drawing/2014/chart" uri="{C3380CC4-5D6E-409C-BE32-E72D297353CC}">
              <c16:uniqueId val="{00000006-D72C-415A-B125-BC4DEBD50C3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0.38902560639014361</c:v>
                </c:pt>
              </c:numCache>
            </c:numRef>
          </c:val>
          <c:extLst>
            <c:ext xmlns:c16="http://schemas.microsoft.com/office/drawing/2014/chart" uri="{C3380CC4-5D6E-409C-BE32-E72D297353CC}">
              <c16:uniqueId val="{00000007-D72C-415A-B125-BC4DEBD50C3E}"/>
            </c:ext>
          </c:extLst>
        </c:ser>
        <c:dLbls>
          <c:showLegendKey val="0"/>
          <c:showVal val="0"/>
          <c:showCatName val="0"/>
          <c:showSerName val="0"/>
          <c:showPercent val="0"/>
          <c:showBubbleSize val="0"/>
        </c:dLbls>
        <c:gapWidth val="0"/>
        <c:overlap val="100"/>
        <c:axId val="902088208"/>
        <c:axId val="9020903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5.0042974678301126</c:v>
                </c:pt>
              </c:numCache>
            </c:numRef>
          </c:xVal>
          <c:yVal>
            <c:numLit>
              <c:formatCode>General</c:formatCode>
              <c:ptCount val="1"/>
              <c:pt idx="0">
                <c:v>1</c:v>
              </c:pt>
            </c:numLit>
          </c:yVal>
          <c:smooth val="0"/>
          <c:extLst>
            <c:ext xmlns:c16="http://schemas.microsoft.com/office/drawing/2014/chart" uri="{C3380CC4-5D6E-409C-BE32-E72D297353CC}">
              <c16:uniqueId val="{00000008-D72C-415A-B125-BC4DEBD50C3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D72C-415A-B125-BC4DEBD50C3E}"/>
              </c:ext>
            </c:extLst>
          </c:dPt>
          <c:xVal>
            <c:numRef>
              <c:f>Sheet1!$B$12</c:f>
              <c:numCache>
                <c:formatCode>0.0</c:formatCode>
                <c:ptCount val="1"/>
                <c:pt idx="0">
                  <c:v>5.6666556491681384</c:v>
                </c:pt>
              </c:numCache>
            </c:numRef>
          </c:xVal>
          <c:yVal>
            <c:numLit>
              <c:formatCode>General</c:formatCode>
              <c:ptCount val="1"/>
              <c:pt idx="0">
                <c:v>1</c:v>
              </c:pt>
            </c:numLit>
          </c:yVal>
          <c:smooth val="0"/>
          <c:extLst>
            <c:ext xmlns:c16="http://schemas.microsoft.com/office/drawing/2014/chart" uri="{C3380CC4-5D6E-409C-BE32-E72D297353CC}">
              <c16:uniqueId val="{0000000A-D72C-415A-B125-BC4DEBD50C3E}"/>
            </c:ext>
          </c:extLst>
        </c:ser>
        <c:ser>
          <c:idx val="9"/>
          <c:order val="10"/>
          <c:tx>
            <c:v>label</c:v>
          </c:tx>
          <c:spPr>
            <a:ln w="25400" cap="rnd">
              <a:noFill/>
              <a:round/>
            </a:ln>
            <a:effectLst/>
          </c:spPr>
          <c:marker>
            <c:symbol val="none"/>
          </c:marker>
          <c:dLbls>
            <c:dLbl>
              <c:idx val="0"/>
              <c:tx>
                <c:rich>
                  <a:bodyPr/>
                  <a:lstStyle/>
                  <a:p>
                    <a:fld id="{0D43C805-1380-416A-8DB6-05E42AAC1F7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D72C-415A-B125-BC4DEBD50C3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Q30. Thinking about the last time you contacted this person or team, how do you feel about the length of time it took you to get through to them?</c:v>
                  </c:pt>
                </c15:dlblRangeCache>
              </c15:datalabelsRange>
            </c:ext>
            <c:ext xmlns:c16="http://schemas.microsoft.com/office/drawing/2014/chart" uri="{C3380CC4-5D6E-409C-BE32-E72D297353CC}">
              <c16:uniqueId val="{0000000C-D72C-415A-B125-BC4DEBD50C3E}"/>
            </c:ext>
          </c:extLst>
        </c:ser>
        <c:dLbls>
          <c:showLegendKey val="0"/>
          <c:showVal val="0"/>
          <c:showCatName val="0"/>
          <c:showSerName val="0"/>
          <c:showPercent val="0"/>
          <c:showBubbleSize val="0"/>
        </c:dLbls>
        <c:axId val="898327504"/>
        <c:axId val="902093648"/>
      </c:scatterChart>
      <c:catAx>
        <c:axId val="902088208"/>
        <c:scaling>
          <c:orientation val="minMax"/>
        </c:scaling>
        <c:delete val="1"/>
        <c:axPos val="l"/>
        <c:numFmt formatCode="General" sourceLinked="1"/>
        <c:majorTickMark val="out"/>
        <c:minorTickMark val="none"/>
        <c:tickLblPos val="nextTo"/>
        <c:crossAx val="902090384"/>
        <c:crosses val="autoZero"/>
        <c:auto val="1"/>
        <c:lblAlgn val="ctr"/>
        <c:lblOffset val="100"/>
        <c:noMultiLvlLbl val="0"/>
      </c:catAx>
      <c:valAx>
        <c:axId val="902090384"/>
        <c:scaling>
          <c:orientation val="minMax"/>
          <c:min val="1"/>
        </c:scaling>
        <c:delete val="1"/>
        <c:axPos val="b"/>
        <c:numFmt formatCode="General" sourceLinked="1"/>
        <c:majorTickMark val="none"/>
        <c:minorTickMark val="none"/>
        <c:tickLblPos val="nextTo"/>
        <c:crossAx val="902088208"/>
        <c:crosses val="autoZero"/>
        <c:crossBetween val="between"/>
      </c:valAx>
      <c:valAx>
        <c:axId val="902093648"/>
        <c:scaling>
          <c:orientation val="minMax"/>
          <c:min val="0"/>
        </c:scaling>
        <c:delete val="1"/>
        <c:axPos val="r"/>
        <c:numFmt formatCode="#;;0" sourceLinked="0"/>
        <c:majorTickMark val="out"/>
        <c:minorTickMark val="none"/>
        <c:tickLblPos val="nextTo"/>
        <c:crossAx val="898327504"/>
        <c:crosses val="max"/>
        <c:crossBetween val="midCat"/>
        <c:majorUnit val="1"/>
      </c:valAx>
      <c:valAx>
        <c:axId val="8983275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09364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6.5601054422075018</c:v>
                </c:pt>
              </c:numCache>
            </c:numRef>
          </c:val>
          <c:extLst>
            <c:ext xmlns:c16="http://schemas.microsoft.com/office/drawing/2014/chart" uri="{C3380CC4-5D6E-409C-BE32-E72D297353CC}">
              <c16:uniqueId val="{00000000-F3B2-4DA6-A9F1-4029E2C6B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0.33965475971488157</c:v>
                </c:pt>
              </c:numCache>
            </c:numRef>
          </c:val>
          <c:extLst>
            <c:ext xmlns:c16="http://schemas.microsoft.com/office/drawing/2014/chart" uri="{C3380CC4-5D6E-409C-BE32-E72D297353CC}">
              <c16:uniqueId val="{00000001-F3B2-4DA6-A9F1-4029E2C6B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0.46600334440820745</c:v>
                </c:pt>
              </c:numCache>
            </c:numRef>
          </c:val>
          <c:extLst>
            <c:ext xmlns:c16="http://schemas.microsoft.com/office/drawing/2014/chart" uri="{C3380CC4-5D6E-409C-BE32-E72D297353CC}">
              <c16:uniqueId val="{00000002-F3B2-4DA6-A9F1-4029E2C6B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0.12991824833490817</c:v>
                </c:pt>
              </c:numCache>
            </c:numRef>
          </c:val>
          <c:extLst>
            <c:ext xmlns:c16="http://schemas.microsoft.com/office/drawing/2014/chart" uri="{C3380CC4-5D6E-409C-BE32-E72D297353CC}">
              <c16:uniqueId val="{00000003-F3B2-4DA6-A9F1-4029E2C6B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1.3563280091142644</c:v>
                </c:pt>
              </c:numCache>
            </c:numRef>
          </c:val>
          <c:extLst>
            <c:ext xmlns:c16="http://schemas.microsoft.com/office/drawing/2014/chart" uri="{C3380CC4-5D6E-409C-BE32-E72D297353CC}">
              <c16:uniqueId val="{00000004-F3B2-4DA6-A9F1-4029E2C6B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0.12991824833490817</c:v>
                </c:pt>
              </c:numCache>
            </c:numRef>
          </c:val>
          <c:extLst>
            <c:ext xmlns:c16="http://schemas.microsoft.com/office/drawing/2014/chart" uri="{C3380CC4-5D6E-409C-BE32-E72D297353CC}">
              <c16:uniqueId val="{00000005-F3B2-4DA6-A9F1-4029E2C6B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0.39885488871159325</c:v>
                </c:pt>
              </c:numCache>
            </c:numRef>
          </c:val>
          <c:extLst>
            <c:ext xmlns:c16="http://schemas.microsoft.com/office/drawing/2014/chart" uri="{C3380CC4-5D6E-409C-BE32-E72D297353CC}">
              <c16:uniqueId val="{00000006-F3B2-4DA6-A9F1-4029E2C6B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F3B2-4DA6-A9F1-4029E2C6B3B7}"/>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8.2889049993310291</c:v>
                </c:pt>
              </c:numCache>
            </c:numRef>
          </c:xVal>
          <c:yVal>
            <c:numLit>
              <c:formatCode>General</c:formatCode>
              <c:ptCount val="1"/>
              <c:pt idx="0">
                <c:v>1</c:v>
              </c:pt>
            </c:numLit>
          </c:yVal>
          <c:smooth val="0"/>
          <c:extLst>
            <c:ext xmlns:c16="http://schemas.microsoft.com/office/drawing/2014/chart" uri="{C3380CC4-5D6E-409C-BE32-E72D297353CC}">
              <c16:uniqueId val="{00000008-F3B2-4DA6-A9F1-4029E2C6B3B7}"/>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F3B2-4DA6-A9F1-4029E2C6B3B7}"/>
              </c:ext>
            </c:extLst>
          </c:dPt>
          <c:xVal>
            <c:numRef>
              <c:f>Sheet1!$B$12</c:f>
              <c:numCache>
                <c:formatCode>0.0</c:formatCode>
                <c:ptCount val="1"/>
                <c:pt idx="0">
                  <c:v>8.1738457992226312</c:v>
                </c:pt>
              </c:numCache>
            </c:numRef>
          </c:xVal>
          <c:yVal>
            <c:numLit>
              <c:formatCode>General</c:formatCode>
              <c:ptCount val="1"/>
              <c:pt idx="0">
                <c:v>1</c:v>
              </c:pt>
            </c:numLit>
          </c:yVal>
          <c:smooth val="0"/>
          <c:extLst>
            <c:ext xmlns:c16="http://schemas.microsoft.com/office/drawing/2014/chart" uri="{C3380CC4-5D6E-409C-BE32-E72D297353CC}">
              <c16:uniqueId val="{0000000A-F3B2-4DA6-A9F1-4029E2C6B3B7}"/>
            </c:ext>
          </c:extLst>
        </c:ser>
        <c:ser>
          <c:idx val="9"/>
          <c:order val="10"/>
          <c:tx>
            <c:v>label</c:v>
          </c:tx>
          <c:spPr>
            <a:ln w="25400" cap="rnd">
              <a:noFill/>
              <a:round/>
            </a:ln>
            <a:effectLst/>
          </c:spPr>
          <c:marker>
            <c:symbol val="none"/>
          </c:marker>
          <c:dLbls>
            <c:dLbl>
              <c:idx val="0"/>
              <c:tx>
                <c:rich>
                  <a:bodyPr/>
                  <a:lstStyle/>
                  <a:p>
                    <a:fld id="{333C6185-74DF-4071-A136-56855B0A297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F3B2-4DA6-A9F1-4029E2C6B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Q27. Would you know who to contact out of office hours within the NHS if you had a crisis?</c:v>
                  </c:pt>
                </c15:dlblRangeCache>
              </c15:datalabelsRange>
            </c:ext>
            <c:ext xmlns:c16="http://schemas.microsoft.com/office/drawing/2014/chart" uri="{C3380CC4-5D6E-409C-BE32-E72D297353CC}">
              <c16:uniqueId val="{0000000C-F3B2-4DA6-A9F1-4029E2C6B3B7}"/>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Sheet1!$D$2:$D$52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0-71F9-4014-9E8C-C04F6C7CD687}"/>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Sheet1!$E$2:$E$52</c:f>
              <c:numCache>
                <c:formatCode>General</c:formatCode>
                <c:ptCount val="51"/>
                <c:pt idx="0">
                  <c:v>2.9097519595168109</c:v>
                </c:pt>
                <c:pt idx="1">
                  <c:v>2.96761878693014</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1-71F9-4014-9E8C-C04F6C7CD687}"/>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Sheet1!$F$2:$F$52</c:f>
              <c:numCache>
                <c:formatCode>General</c:formatCode>
                <c:ptCount val="51"/>
                <c:pt idx="0">
                  <c:v>#N/A</c:v>
                </c:pt>
                <c:pt idx="1">
                  <c:v>#N/A</c:v>
                </c:pt>
                <c:pt idx="2">
                  <c:v>2.8837792745009492</c:v>
                </c:pt>
                <c:pt idx="3">
                  <c:v>3.0583084754330039</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2-71F9-4014-9E8C-C04F6C7CD687}"/>
            </c:ext>
          </c:extLst>
        </c:ser>
        <c:ser>
          <c:idx val="3"/>
          <c:order val="3"/>
          <c:tx>
            <c:strRef>
              <c:f>Sheet1!$G$1</c:f>
              <c:strCache>
                <c:ptCount val="1"/>
                <c:pt idx="0">
                  <c:v>About the same</c:v>
                </c:pt>
              </c:strCache>
            </c:strRef>
          </c:tx>
          <c:spPr>
            <a:solidFill>
              <a:srgbClr val="D9D9D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Sheet1!$G$2:$G$52</c:f>
              <c:numCache>
                <c:formatCode>General</c:formatCode>
                <c:ptCount val="51"/>
                <c:pt idx="0">
                  <c:v>#N/A</c:v>
                </c:pt>
                <c:pt idx="1">
                  <c:v>#N/A</c:v>
                </c:pt>
                <c:pt idx="2">
                  <c:v>#N/A</c:v>
                </c:pt>
                <c:pt idx="3">
                  <c:v>#N/A</c:v>
                </c:pt>
                <c:pt idx="4">
                  <c:v>3.0162302193571779</c:v>
                </c:pt>
                <c:pt idx="5">
                  <c:v>3.0414386260225288</c:v>
                </c:pt>
                <c:pt idx="6">
                  <c:v>3.0727376757287459</c:v>
                </c:pt>
                <c:pt idx="7">
                  <c:v>3.1710897041963961</c:v>
                </c:pt>
                <c:pt idx="8">
                  <c:v>3.20447437706681</c:v>
                </c:pt>
                <c:pt idx="9">
                  <c:v>3.2322358150009469</c:v>
                </c:pt>
                <c:pt idx="10">
                  <c:v>3.2456653154654829</c:v>
                </c:pt>
                <c:pt idx="11">
                  <c:v>3.246493270120812</c:v>
                </c:pt>
                <c:pt idx="12">
                  <c:v>3.25311824334731</c:v>
                </c:pt>
                <c:pt idx="13">
                  <c:v>3.2648808134705458</c:v>
                </c:pt>
                <c:pt idx="14">
                  <c:v>3.2761909489974879</c:v>
                </c:pt>
                <c:pt idx="15">
                  <c:v>3.2905411766999548</c:v>
                </c:pt>
                <c:pt idx="16">
                  <c:v>3.2923013710963569</c:v>
                </c:pt>
                <c:pt idx="17">
                  <c:v>3.3128618780938668</c:v>
                </c:pt>
                <c:pt idx="18">
                  <c:v>3.3178964814394778</c:v>
                </c:pt>
                <c:pt idx="19">
                  <c:v>3.3246517047973079</c:v>
                </c:pt>
                <c:pt idx="20">
                  <c:v>3.369403326034385</c:v>
                </c:pt>
                <c:pt idx="21">
                  <c:v>3.3727802211595388</c:v>
                </c:pt>
                <c:pt idx="22">
                  <c:v>3.385365211069995</c:v>
                </c:pt>
                <c:pt idx="23">
                  <c:v>3.391615031797214</c:v>
                </c:pt>
                <c:pt idx="24">
                  <c:v>3.3955303034551032</c:v>
                </c:pt>
                <c:pt idx="25">
                  <c:v>3.4097171925875309</c:v>
                </c:pt>
                <c:pt idx="26">
                  <c:v>3.4243708324314248</c:v>
                </c:pt>
                <c:pt idx="27">
                  <c:v>3.425058652375474</c:v>
                </c:pt>
                <c:pt idx="28">
                  <c:v>3.4512543094698662</c:v>
                </c:pt>
                <c:pt idx="29">
                  <c:v>3.4548028926282979</c:v>
                </c:pt>
                <c:pt idx="30">
                  <c:v>3.4570083721751832</c:v>
                </c:pt>
                <c:pt idx="31">
                  <c:v>3.4608591148741432</c:v>
                </c:pt>
                <c:pt idx="32">
                  <c:v>3.4713844516632668</c:v>
                </c:pt>
                <c:pt idx="33">
                  <c:v>3.483404028956202</c:v>
                </c:pt>
                <c:pt idx="34">
                  <c:v>3.5009852176519169</c:v>
                </c:pt>
                <c:pt idx="35">
                  <c:v>3.519669265289969</c:v>
                </c:pt>
                <c:pt idx="36">
                  <c:v>3.5538844076964859</c:v>
                </c:pt>
                <c:pt idx="37">
                  <c:v>3.5611283274107728</c:v>
                </c:pt>
                <c:pt idx="38">
                  <c:v>3.6117816201111741</c:v>
                </c:pt>
                <c:pt idx="39">
                  <c:v>3.625700693163302</c:v>
                </c:pt>
                <c:pt idx="40">
                  <c:v>3.6631639497664672</c:v>
                </c:pt>
                <c:pt idx="41">
                  <c:v>3.6729146403282229</c:v>
                </c:pt>
                <c:pt idx="42">
                  <c:v>3.726954035478975</c:v>
                </c:pt>
                <c:pt idx="43">
                  <c:v>3.759898989951326</c:v>
                </c:pt>
                <c:pt idx="44">
                  <c:v>3.7874806374504288</c:v>
                </c:pt>
                <c:pt idx="45">
                  <c:v>3.910598142759393</c:v>
                </c:pt>
                <c:pt idx="46">
                  <c:v>#N/A</c:v>
                </c:pt>
                <c:pt idx="47">
                  <c:v>#N/A</c:v>
                </c:pt>
                <c:pt idx="48">
                  <c:v>#N/A</c:v>
                </c:pt>
                <c:pt idx="49">
                  <c:v>#N/A</c:v>
                </c:pt>
                <c:pt idx="50">
                  <c:v>#N/A</c:v>
                </c:pt>
              </c:numCache>
            </c:numRef>
          </c:val>
          <c:extLst>
            <c:ext xmlns:c16="http://schemas.microsoft.com/office/drawing/2014/chart" uri="{C3380CC4-5D6E-409C-BE32-E72D297353CC}">
              <c16:uniqueId val="{00000003-71F9-4014-9E8C-C04F6C7CD687}"/>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Sheet1!$H$2:$H$52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4.0344264673149146</c:v>
                </c:pt>
                <c:pt idx="47">
                  <c:v>#N/A</c:v>
                </c:pt>
                <c:pt idx="48">
                  <c:v>#N/A</c:v>
                </c:pt>
                <c:pt idx="49">
                  <c:v>#N/A</c:v>
                </c:pt>
                <c:pt idx="50">
                  <c:v>#N/A</c:v>
                </c:pt>
              </c:numCache>
            </c:numRef>
          </c:val>
          <c:extLst>
            <c:ext xmlns:c16="http://schemas.microsoft.com/office/drawing/2014/chart" uri="{C3380CC4-5D6E-409C-BE32-E72D297353CC}">
              <c16:uniqueId val="{00000004-71F9-4014-9E8C-C04F6C7CD687}"/>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Sheet1!$I$2:$I$52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4.2484363524764417</c:v>
                </c:pt>
                <c:pt idx="48">
                  <c:v>4.3416112638248947</c:v>
                </c:pt>
                <c:pt idx="49">
                  <c:v>4.3437912574914028</c:v>
                </c:pt>
                <c:pt idx="50">
                  <c:v>#N/A</c:v>
                </c:pt>
              </c:numCache>
            </c:numRef>
          </c:val>
          <c:extLst>
            <c:ext xmlns:c16="http://schemas.microsoft.com/office/drawing/2014/chart" uri="{C3380CC4-5D6E-409C-BE32-E72D297353CC}">
              <c16:uniqueId val="{00000005-71F9-4014-9E8C-C04F6C7CD687}"/>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Sheet1!$J$2:$J$52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4.3938997041357117</c:v>
                </c:pt>
              </c:numCache>
            </c:numRef>
          </c:val>
          <c:extLst>
            <c:ext xmlns:c16="http://schemas.microsoft.com/office/drawing/2014/chart" uri="{C3380CC4-5D6E-409C-BE32-E72D297353CC}">
              <c16:uniqueId val="{00000006-71F9-4014-9E8C-C04F6C7CD687}"/>
            </c:ext>
          </c:extLst>
        </c:ser>
        <c:dLbls>
          <c:showLegendKey val="0"/>
          <c:showVal val="0"/>
          <c:showCatName val="0"/>
          <c:showSerName val="0"/>
          <c:showPercent val="0"/>
          <c:showBubbleSize val="0"/>
        </c:dLbls>
        <c:gapWidth val="50"/>
        <c:overlap val="100"/>
        <c:axId val="902087664"/>
        <c:axId val="9020909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Sheet1!$K$2:$K$52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3.2923013710963569</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7-71F9-4014-9E8C-C04F6C7CD687}"/>
            </c:ext>
          </c:extLst>
        </c:ser>
        <c:dLbls>
          <c:showLegendKey val="0"/>
          <c:showVal val="0"/>
          <c:showCatName val="0"/>
          <c:showSerName val="0"/>
          <c:showPercent val="0"/>
          <c:showBubbleSize val="0"/>
        </c:dLbls>
        <c:gapWidth val="0"/>
        <c:overlap val="-100"/>
        <c:axId val="902095824"/>
        <c:axId val="902093104"/>
      </c:barChart>
      <c:catAx>
        <c:axId val="902087664"/>
        <c:scaling>
          <c:orientation val="minMax"/>
        </c:scaling>
        <c:delete val="1"/>
        <c:axPos val="b"/>
        <c:numFmt formatCode="General" sourceLinked="1"/>
        <c:majorTickMark val="none"/>
        <c:minorTickMark val="none"/>
        <c:tickLblPos val="nextTo"/>
        <c:crossAx val="902090928"/>
        <c:crosses val="autoZero"/>
        <c:auto val="1"/>
        <c:lblAlgn val="ctr"/>
        <c:lblOffset val="100"/>
        <c:noMultiLvlLbl val="0"/>
      </c:catAx>
      <c:valAx>
        <c:axId val="9020909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087664"/>
        <c:crosses val="autoZero"/>
        <c:crossBetween val="between"/>
      </c:valAx>
      <c:valAx>
        <c:axId val="90209310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5824"/>
        <c:crosses val="max"/>
        <c:crossBetween val="between"/>
      </c:valAx>
      <c:catAx>
        <c:axId val="902095824"/>
        <c:scaling>
          <c:orientation val="minMax"/>
        </c:scaling>
        <c:delete val="1"/>
        <c:axPos val="b"/>
        <c:numFmt formatCode="General" sourceLinked="1"/>
        <c:majorTickMark val="out"/>
        <c:minorTickMark val="none"/>
        <c:tickLblPos val="nextTo"/>
        <c:crossAx val="90209310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4714743958924523"/>
          <c:w val="0.74050409342017565"/>
          <c:h val="0.7528525604107547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1.4633306355129041</c:v>
                </c:pt>
              </c:numCache>
            </c:numRef>
          </c:val>
          <c:extLst>
            <c:ext xmlns:c16="http://schemas.microsoft.com/office/drawing/2014/chart" uri="{C3380CC4-5D6E-409C-BE32-E72D297353CC}">
              <c16:uniqueId val="{00000000-85C6-4908-8639-83C0BEFF5C6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5C6-4908-8639-83C0BEFF5C6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0.20588738220420089</c:v>
                </c:pt>
              </c:numCache>
            </c:numRef>
          </c:val>
          <c:extLst>
            <c:ext xmlns:c16="http://schemas.microsoft.com/office/drawing/2014/chart" uri="{C3380CC4-5D6E-409C-BE32-E72D297353CC}">
              <c16:uniqueId val="{00000002-85C6-4908-8639-83C0BEFF5C6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0.1104737530074511</c:v>
                </c:pt>
              </c:numCache>
            </c:numRef>
          </c:val>
          <c:extLst>
            <c:ext xmlns:c16="http://schemas.microsoft.com/office/drawing/2014/chart" uri="{C3380CC4-5D6E-409C-BE32-E72D297353CC}">
              <c16:uniqueId val="{00000003-85C6-4908-8639-83C0BEFF5C6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1.1533302472622398</c:v>
                </c:pt>
              </c:numCache>
            </c:numRef>
          </c:val>
          <c:extLst>
            <c:ext xmlns:c16="http://schemas.microsoft.com/office/drawing/2014/chart" uri="{C3380CC4-5D6E-409C-BE32-E72D297353CC}">
              <c16:uniqueId val="{00000004-85C6-4908-8639-83C0BEFF5C6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0.11047375300745133</c:v>
                </c:pt>
              </c:numCache>
            </c:numRef>
          </c:val>
          <c:extLst>
            <c:ext xmlns:c16="http://schemas.microsoft.com/office/drawing/2014/chart" uri="{C3380CC4-5D6E-409C-BE32-E72D297353CC}">
              <c16:uniqueId val="{00000005-85C6-4908-8639-83C0BEFF5C6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0.39625794705981798</c:v>
                </c:pt>
              </c:numCache>
            </c:numRef>
          </c:val>
          <c:extLst>
            <c:ext xmlns:c16="http://schemas.microsoft.com/office/drawing/2014/chart" uri="{C3380CC4-5D6E-409C-BE32-E72D297353CC}">
              <c16:uniqueId val="{00000006-85C6-4908-8639-83C0BEFF5C6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0.1670261925614418</c:v>
                </c:pt>
              </c:numCache>
            </c:numRef>
          </c:val>
          <c:extLst>
            <c:ext xmlns:c16="http://schemas.microsoft.com/office/drawing/2014/chart" uri="{C3380CC4-5D6E-409C-BE32-E72D297353CC}">
              <c16:uniqueId val="{00000007-85C6-4908-8639-83C0BEFF5C64}"/>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2.4527339004599269</c:v>
                </c:pt>
              </c:numCache>
            </c:numRef>
          </c:xVal>
          <c:yVal>
            <c:numLit>
              <c:formatCode>General</c:formatCode>
              <c:ptCount val="1"/>
              <c:pt idx="0">
                <c:v>1</c:v>
              </c:pt>
            </c:numLit>
          </c:yVal>
          <c:smooth val="0"/>
          <c:extLst>
            <c:ext xmlns:c16="http://schemas.microsoft.com/office/drawing/2014/chart" uri="{C3380CC4-5D6E-409C-BE32-E72D297353CC}">
              <c16:uniqueId val="{00000008-85C6-4908-8639-83C0BEFF5C6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5C6-4908-8639-83C0BEFF5C64}"/>
              </c:ext>
            </c:extLst>
          </c:dPt>
          <c:xVal>
            <c:numRef>
              <c:f>Sheet1!$B$12</c:f>
              <c:numCache>
                <c:formatCode>0.0</c:formatCode>
                <c:ptCount val="1"/>
                <c:pt idx="0">
                  <c:v>2.3563568943556761</c:v>
                </c:pt>
              </c:numCache>
            </c:numRef>
          </c:xVal>
          <c:yVal>
            <c:numLit>
              <c:formatCode>General</c:formatCode>
              <c:ptCount val="1"/>
              <c:pt idx="0">
                <c:v>1</c:v>
              </c:pt>
            </c:numLit>
          </c:yVal>
          <c:smooth val="0"/>
          <c:extLst>
            <c:ext xmlns:c16="http://schemas.microsoft.com/office/drawing/2014/chart" uri="{C3380CC4-5D6E-409C-BE32-E72D297353CC}">
              <c16:uniqueId val="{0000000A-85C6-4908-8639-83C0BEFF5C64}"/>
            </c:ext>
          </c:extLst>
        </c:ser>
        <c:ser>
          <c:idx val="9"/>
          <c:order val="10"/>
          <c:tx>
            <c:v>label</c:v>
          </c:tx>
          <c:spPr>
            <a:ln w="25400" cap="rnd">
              <a:noFill/>
              <a:round/>
            </a:ln>
            <a:effectLst/>
          </c:spPr>
          <c:marker>
            <c:symbol val="none"/>
          </c:marker>
          <c:dLbls>
            <c:dLbl>
              <c:idx val="0"/>
              <c:tx>
                <c:rich>
                  <a:bodyPr/>
                  <a:lstStyle/>
                  <a:p>
                    <a:fld id="{7BF192D7-AB9C-49A6-A13D-EFF73E837F3A}" type="CELLRANGE">
                      <a:rPr lang="en-GB" smtClean="0"/>
                      <a:pPr/>
                      <a:t>[CELLRANGE]</a:t>
                    </a:fld>
                    <a:r>
                      <a:rPr lang="en-GB" dirty="0"/>
                      <a:t> </a:t>
                    </a:r>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85C6-4908-8639-83C0BEFF5C64}"/>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Q33_2. In the last 12 months, did your NHS mental health team give you any help or advice with finding support for… Finding or keeping work</c:v>
                  </c:pt>
                </c15:dlblRangeCache>
              </c15:datalabelsRange>
            </c:ext>
            <c:ext xmlns:c16="http://schemas.microsoft.com/office/drawing/2014/chart" uri="{C3380CC4-5D6E-409C-BE32-E72D297353CC}">
              <c16:uniqueId val="{0000000C-85C6-4908-8639-83C0BEFF5C64}"/>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8112089805096463"/>
          <c:w val="0.74050409342017565"/>
          <c:h val="0.67823712350173249"/>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1.1183529373692629</c:v>
                </c:pt>
              </c:numCache>
            </c:numRef>
          </c:val>
          <c:extLst>
            <c:ext xmlns:c16="http://schemas.microsoft.com/office/drawing/2014/chart" uri="{C3380CC4-5D6E-409C-BE32-E72D297353CC}">
              <c16:uniqueId val="{00000000-3534-496F-B45E-A08C4F15044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534-496F-B45E-A08C4F15044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0.10916220432345702</c:v>
                </c:pt>
              </c:numCache>
            </c:numRef>
          </c:val>
          <c:extLst>
            <c:ext xmlns:c16="http://schemas.microsoft.com/office/drawing/2014/chart" uri="{C3380CC4-5D6E-409C-BE32-E72D297353CC}">
              <c16:uniqueId val="{00000002-3534-496F-B45E-A08C4F15044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8.6533749227231116E-2</c:v>
                </c:pt>
              </c:numCache>
            </c:numRef>
          </c:val>
          <c:extLst>
            <c:ext xmlns:c16="http://schemas.microsoft.com/office/drawing/2014/chart" uri="{C3380CC4-5D6E-409C-BE32-E72D297353CC}">
              <c16:uniqueId val="{00000003-3534-496F-B45E-A08C4F15044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0.90340001743255605</c:v>
                </c:pt>
              </c:numCache>
            </c:numRef>
          </c:val>
          <c:extLst>
            <c:ext xmlns:c16="http://schemas.microsoft.com/office/drawing/2014/chart" uri="{C3380CC4-5D6E-409C-BE32-E72D297353CC}">
              <c16:uniqueId val="{00000004-3534-496F-B45E-A08C4F15044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8.6533749227231116E-2</c:v>
                </c:pt>
              </c:numCache>
            </c:numRef>
          </c:val>
          <c:extLst>
            <c:ext xmlns:c16="http://schemas.microsoft.com/office/drawing/2014/chart" uri="{C3380CC4-5D6E-409C-BE32-E72D297353CC}">
              <c16:uniqueId val="{00000005-3534-496F-B45E-A08C4F15044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0.31038762499413686</c:v>
                </c:pt>
              </c:numCache>
            </c:numRef>
          </c:val>
          <c:extLst>
            <c:ext xmlns:c16="http://schemas.microsoft.com/office/drawing/2014/chart" uri="{C3380CC4-5D6E-409C-BE32-E72D297353CC}">
              <c16:uniqueId val="{00000006-3534-496F-B45E-A08C4F15044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0.65795837219441911</c:v>
                </c:pt>
              </c:numCache>
            </c:numRef>
          </c:val>
          <c:extLst>
            <c:ext xmlns:c16="http://schemas.microsoft.com/office/drawing/2014/chart" uri="{C3380CC4-5D6E-409C-BE32-E72D297353CC}">
              <c16:uniqueId val="{00000007-3534-496F-B45E-A08C4F150440}"/>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1.816766782110911</c:v>
                </c:pt>
              </c:numCache>
            </c:numRef>
          </c:xVal>
          <c:yVal>
            <c:numLit>
              <c:formatCode>General</c:formatCode>
              <c:ptCount val="1"/>
              <c:pt idx="0">
                <c:v>1</c:v>
              </c:pt>
            </c:numLit>
          </c:yVal>
          <c:smooth val="0"/>
          <c:extLst>
            <c:ext xmlns:c16="http://schemas.microsoft.com/office/drawing/2014/chart" uri="{C3380CC4-5D6E-409C-BE32-E72D297353CC}">
              <c16:uniqueId val="{00000008-3534-496F-B45E-A08C4F150440}"/>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3534-496F-B45E-A08C4F150440}"/>
              </c:ext>
            </c:extLst>
          </c:dPt>
          <c:xVal>
            <c:numRef>
              <c:f>Sheet1!$B$12</c:f>
              <c:numCache>
                <c:formatCode>0.0</c:formatCode>
                <c:ptCount val="1"/>
                <c:pt idx="0">
                  <c:v>1.7657488996362289</c:v>
                </c:pt>
              </c:numCache>
            </c:numRef>
          </c:xVal>
          <c:yVal>
            <c:numLit>
              <c:formatCode>General</c:formatCode>
              <c:ptCount val="1"/>
              <c:pt idx="0">
                <c:v>1</c:v>
              </c:pt>
            </c:numLit>
          </c:yVal>
          <c:smooth val="0"/>
          <c:extLst>
            <c:ext xmlns:c16="http://schemas.microsoft.com/office/drawing/2014/chart" uri="{C3380CC4-5D6E-409C-BE32-E72D297353CC}">
              <c16:uniqueId val="{0000000A-3534-496F-B45E-A08C4F150440}"/>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8DE5CCB1-797C-4FFB-8069-761C1B902BB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3534-496F-B45E-A08C4F150440}"/>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Q33_4. In the last 12 months, did your NHS mental health team give you any help or advice with finding support for…
Cost of living</c:v>
                  </c:pt>
                </c15:dlblRangeCache>
              </c15:datalabelsRange>
            </c:ext>
            <c:ext xmlns:c16="http://schemas.microsoft.com/office/drawing/2014/chart" uri="{C3380CC4-5D6E-409C-BE32-E72D297353CC}">
              <c16:uniqueId val="{0000000C-3534-496F-B45E-A08C4F150440}"/>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9358219554531889"/>
          <c:w val="0.74050409342017565"/>
          <c:h val="0.7056195783894785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0.73994754743328583</c:v>
                </c:pt>
              </c:numCache>
            </c:numRef>
          </c:val>
          <c:extLst>
            <c:ext xmlns:c16="http://schemas.microsoft.com/office/drawing/2014/chart" uri="{C3380CC4-5D6E-409C-BE32-E72D297353CC}">
              <c16:uniqueId val="{00000000-3203-4DF4-8D40-A769855024E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0.67559889784138616</c:v>
                </c:pt>
              </c:numCache>
            </c:numRef>
          </c:val>
          <c:extLst>
            <c:ext xmlns:c16="http://schemas.microsoft.com/office/drawing/2014/chart" uri="{C3380CC4-5D6E-409C-BE32-E72D297353CC}">
              <c16:uniqueId val="{00000001-3203-4DF4-8D40-A769855024E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0.404093389439659</c:v>
                </c:pt>
              </c:numCache>
            </c:numRef>
          </c:val>
          <c:extLst>
            <c:ext xmlns:c16="http://schemas.microsoft.com/office/drawing/2014/chart" uri="{C3380CC4-5D6E-409C-BE32-E72D297353CC}">
              <c16:uniqueId val="{00000002-3203-4DF4-8D40-A769855024E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0.11265821576106205</c:v>
                </c:pt>
              </c:numCache>
            </c:numRef>
          </c:val>
          <c:extLst>
            <c:ext xmlns:c16="http://schemas.microsoft.com/office/drawing/2014/chart" uri="{C3380CC4-5D6E-409C-BE32-E72D297353CC}">
              <c16:uniqueId val="{00000003-3203-4DF4-8D40-A769855024E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1.1761357272895911</c:v>
                </c:pt>
              </c:numCache>
            </c:numRef>
          </c:val>
          <c:extLst>
            <c:ext xmlns:c16="http://schemas.microsoft.com/office/drawing/2014/chart" uri="{C3380CC4-5D6E-409C-BE32-E72D297353CC}">
              <c16:uniqueId val="{00000004-3203-4DF4-8D40-A769855024E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0.11265821576106161</c:v>
                </c:pt>
              </c:numCache>
            </c:numRef>
          </c:val>
          <c:extLst>
            <c:ext xmlns:c16="http://schemas.microsoft.com/office/drawing/2014/chart" uri="{C3380CC4-5D6E-409C-BE32-E72D297353CC}">
              <c16:uniqueId val="{00000005-3203-4DF4-8D40-A769855024E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0.40409338943965922</c:v>
                </c:pt>
              </c:numCache>
            </c:numRef>
          </c:val>
          <c:extLst>
            <c:ext xmlns:c16="http://schemas.microsoft.com/office/drawing/2014/chart" uri="{C3380CC4-5D6E-409C-BE32-E72D297353CC}">
              <c16:uniqueId val="{00000006-3203-4DF4-8D40-A769855024E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0.24763848418234113</c:v>
                </c:pt>
              </c:numCache>
            </c:numRef>
          </c:val>
          <c:extLst>
            <c:ext xmlns:c16="http://schemas.microsoft.com/office/drawing/2014/chart" uri="{C3380CC4-5D6E-409C-BE32-E72D297353CC}">
              <c16:uniqueId val="{00000007-3203-4DF4-8D40-A769855024E3}"/>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2.6960556396284918</c:v>
                </c:pt>
              </c:numCache>
            </c:numRef>
          </c:xVal>
          <c:yVal>
            <c:numLit>
              <c:formatCode>General</c:formatCode>
              <c:ptCount val="1"/>
              <c:pt idx="0">
                <c:v>1</c:v>
              </c:pt>
            </c:numLit>
          </c:yVal>
          <c:smooth val="0"/>
          <c:extLst>
            <c:ext xmlns:c16="http://schemas.microsoft.com/office/drawing/2014/chart" uri="{C3380CC4-5D6E-409C-BE32-E72D297353CC}">
              <c16:uniqueId val="{00000008-3203-4DF4-8D40-A769855024E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3203-4DF4-8D40-A769855024E3}"/>
              </c:ext>
            </c:extLst>
          </c:dPt>
          <c:xVal>
            <c:numRef>
              <c:f>Sheet1!$B$12</c:f>
              <c:numCache>
                <c:formatCode>0.0</c:formatCode>
                <c:ptCount val="1"/>
                <c:pt idx="0">
                  <c:v>2.520365914120188</c:v>
                </c:pt>
              </c:numCache>
            </c:numRef>
          </c:xVal>
          <c:yVal>
            <c:numLit>
              <c:formatCode>General</c:formatCode>
              <c:ptCount val="1"/>
              <c:pt idx="0">
                <c:v>1</c:v>
              </c:pt>
            </c:numLit>
          </c:yVal>
          <c:smooth val="0"/>
          <c:extLst>
            <c:ext xmlns:c16="http://schemas.microsoft.com/office/drawing/2014/chart" uri="{C3380CC4-5D6E-409C-BE32-E72D297353CC}">
              <c16:uniqueId val="{0000000A-3203-4DF4-8D40-A769855024E3}"/>
            </c:ext>
          </c:extLst>
        </c:ser>
        <c:ser>
          <c:idx val="9"/>
          <c:order val="10"/>
          <c:tx>
            <c:v>label</c:v>
          </c:tx>
          <c:spPr>
            <a:ln w="25400" cap="rnd">
              <a:noFill/>
              <a:round/>
            </a:ln>
            <a:effectLst/>
          </c:spPr>
          <c:marker>
            <c:symbol val="none"/>
          </c:marker>
          <c:dLbls>
            <c:dLbl>
              <c:idx val="0"/>
              <c:tx>
                <c:rich>
                  <a:bodyPr/>
                  <a:lstStyle/>
                  <a:p>
                    <a:fld id="{9C4D1575-63B3-4412-955C-E8805B384F2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3203-4DF4-8D40-A769855024E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Q33_3. In the last 12 months, did your NHS mental health team give you any help or advice with finding support for… 
Financial advice or benefits</c:v>
                  </c:pt>
                </c15:dlblRangeCache>
              </c15:datalabelsRange>
            </c:ext>
            <c:ext xmlns:c16="http://schemas.microsoft.com/office/drawing/2014/chart" uri="{C3380CC4-5D6E-409C-BE32-E72D297353CC}">
              <c16:uniqueId val="{0000000C-3203-4DF4-8D40-A769855024E3}"/>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405398420371118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3.585742804078512</c:v>
                </c:pt>
              </c:numCache>
            </c:numRef>
          </c:val>
          <c:extLst>
            <c:ext xmlns:c16="http://schemas.microsoft.com/office/drawing/2014/chart" uri="{C3380CC4-5D6E-409C-BE32-E72D297353CC}">
              <c16:uniqueId val="{00000000-CB65-4455-A2C2-3069D8B0148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CB65-4455-A2C2-3069D8B0148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CB65-4455-A2C2-3069D8B0148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9.3242506793475233E-2</c:v>
                </c:pt>
              </c:numCache>
            </c:numRef>
          </c:val>
          <c:extLst>
            <c:ext xmlns:c16="http://schemas.microsoft.com/office/drawing/2014/chart" uri="{C3380CC4-5D6E-409C-BE32-E72D297353CC}">
              <c16:uniqueId val="{00000003-CB65-4455-A2C2-3069D8B0148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1.257190992324952</c:v>
                </c:pt>
              </c:numCache>
            </c:numRef>
          </c:val>
          <c:extLst>
            <c:ext xmlns:c16="http://schemas.microsoft.com/office/drawing/2014/chart" uri="{C3380CC4-5D6E-409C-BE32-E72D297353CC}">
              <c16:uniqueId val="{00000004-CB65-4455-A2C2-3069D8B0148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0.1204222359545204</c:v>
                </c:pt>
              </c:numCache>
            </c:numRef>
          </c:val>
          <c:extLst>
            <c:ext xmlns:c16="http://schemas.microsoft.com/office/drawing/2014/chart" uri="{C3380CC4-5D6E-409C-BE32-E72D297353CC}">
              <c16:uniqueId val="{00000005-CB65-4455-A2C2-3069D8B0148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0.4319421283395064</c:v>
                </c:pt>
              </c:numCache>
            </c:numRef>
          </c:val>
          <c:extLst>
            <c:ext xmlns:c16="http://schemas.microsoft.com/office/drawing/2014/chart" uri="{C3380CC4-5D6E-409C-BE32-E72D297353CC}">
              <c16:uniqueId val="{00000006-CB65-4455-A2C2-3069D8B0148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0.16863356696642295</c:v>
                </c:pt>
              </c:numCache>
            </c:numRef>
          </c:val>
          <c:extLst>
            <c:ext xmlns:c16="http://schemas.microsoft.com/office/drawing/2014/chart" uri="{C3380CC4-5D6E-409C-BE32-E72D297353CC}">
              <c16:uniqueId val="{00000007-CB65-4455-A2C2-3069D8B01484}"/>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4.1787385000946013</c:v>
                </c:pt>
              </c:numCache>
            </c:numRef>
          </c:xVal>
          <c:yVal>
            <c:numLit>
              <c:formatCode>General</c:formatCode>
              <c:ptCount val="1"/>
              <c:pt idx="0">
                <c:v>1</c:v>
              </c:pt>
            </c:numLit>
          </c:yVal>
          <c:smooth val="0"/>
          <c:extLst>
            <c:ext xmlns:c16="http://schemas.microsoft.com/office/drawing/2014/chart" uri="{C3380CC4-5D6E-409C-BE32-E72D297353CC}">
              <c16:uniqueId val="{00000008-CB65-4455-A2C2-3069D8B01484}"/>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CB65-4455-A2C2-3069D8B01484}"/>
              </c:ext>
            </c:extLst>
          </c:dPt>
          <c:xVal>
            <c:numRef>
              <c:f>Sheet1!$B$12</c:f>
              <c:numCache>
                <c:formatCode>0.0</c:formatCode>
                <c:ptCount val="1"/>
                <c:pt idx="0">
                  <c:v>4.307580807034463</c:v>
                </c:pt>
              </c:numCache>
            </c:numRef>
          </c:xVal>
          <c:yVal>
            <c:numLit>
              <c:formatCode>General</c:formatCode>
              <c:ptCount val="1"/>
              <c:pt idx="0">
                <c:v>1</c:v>
              </c:pt>
            </c:numLit>
          </c:yVal>
          <c:smooth val="0"/>
          <c:extLst>
            <c:ext xmlns:c16="http://schemas.microsoft.com/office/drawing/2014/chart" uri="{C3380CC4-5D6E-409C-BE32-E72D297353CC}">
              <c16:uniqueId val="{0000000A-CB65-4455-A2C2-3069D8B01484}"/>
            </c:ext>
          </c:extLst>
        </c:ser>
        <c:ser>
          <c:idx val="9"/>
          <c:order val="10"/>
          <c:tx>
            <c:v>label</c:v>
          </c:tx>
          <c:spPr>
            <a:ln w="25400" cap="rnd">
              <a:noFill/>
              <a:round/>
            </a:ln>
            <a:effectLst/>
          </c:spPr>
          <c:marker>
            <c:symbol val="none"/>
          </c:marker>
          <c:dLbls>
            <c:dLbl>
              <c:idx val="0"/>
              <c:tx>
                <c:rich>
                  <a:bodyPr/>
                  <a:lstStyle/>
                  <a:p>
                    <a:fld id="{72FD9244-D246-4999-BBED-26583E8A134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CB65-4455-A2C2-3069D8B01484}"/>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Q33_1. In the last 12 months, did your NHS mental health team give you any help or advice with finding support for… Joining a group or taking part in an activity (e.g. art, sport etc)</c:v>
                  </c:pt>
                </c15:dlblRangeCache>
              </c15:datalabelsRange>
            </c:ext>
            <c:ext xmlns:c16="http://schemas.microsoft.com/office/drawing/2014/chart" uri="{C3380CC4-5D6E-409C-BE32-E72D297353CC}">
              <c16:uniqueId val="{0000000C-CB65-4455-A2C2-3069D8B01484}"/>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3.3635113683522251</c:v>
                </c:pt>
              </c:numCache>
            </c:numRef>
          </c:val>
          <c:extLst>
            <c:ext xmlns:c16="http://schemas.microsoft.com/office/drawing/2014/chart" uri="{C3380CC4-5D6E-409C-BE32-E72D297353CC}">
              <c16:uniqueId val="{00000000-6C98-457A-8FCD-363F2C0ED22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6C98-457A-8FCD-363F2C0ED22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0.17435299936266313</c:v>
                </c:pt>
              </c:numCache>
            </c:numRef>
          </c:val>
          <c:extLst>
            <c:ext xmlns:c16="http://schemas.microsoft.com/office/drawing/2014/chart" uri="{C3380CC4-5D6E-409C-BE32-E72D297353CC}">
              <c16:uniqueId val="{00000002-6C98-457A-8FCD-363F2C0ED22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0.1355218783029426</c:v>
                </c:pt>
              </c:numCache>
            </c:numRef>
          </c:val>
          <c:extLst>
            <c:ext xmlns:c16="http://schemas.microsoft.com/office/drawing/2014/chart" uri="{C3380CC4-5D6E-409C-BE32-E72D297353CC}">
              <c16:uniqueId val="{00000003-6C98-457A-8FCD-363F2C0ED22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1.4148291078880462</c:v>
                </c:pt>
              </c:numCache>
            </c:numRef>
          </c:val>
          <c:extLst>
            <c:ext xmlns:c16="http://schemas.microsoft.com/office/drawing/2014/chart" uri="{C3380CC4-5D6E-409C-BE32-E72D297353CC}">
              <c16:uniqueId val="{00000004-6C98-457A-8FCD-363F2C0ED22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0.13552187830294216</c:v>
                </c:pt>
              </c:numCache>
            </c:numRef>
          </c:val>
          <c:extLst>
            <c:ext xmlns:c16="http://schemas.microsoft.com/office/drawing/2014/chart" uri="{C3380CC4-5D6E-409C-BE32-E72D297353CC}">
              <c16:uniqueId val="{00000005-6C98-457A-8FCD-363F2C0ED22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0.4861029866016473</c:v>
                </c:pt>
              </c:numCache>
            </c:numRef>
          </c:val>
          <c:extLst>
            <c:ext xmlns:c16="http://schemas.microsoft.com/office/drawing/2014/chart" uri="{C3380CC4-5D6E-409C-BE32-E72D297353CC}">
              <c16:uniqueId val="{00000006-6C98-457A-8FCD-363F2C0ED22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0.12886082448031289</c:v>
                </c:pt>
              </c:numCache>
            </c:numRef>
          </c:val>
          <c:extLst>
            <c:ext xmlns:c16="http://schemas.microsoft.com/office/drawing/2014/chart" uri="{C3380CC4-5D6E-409C-BE32-E72D297353CC}">
              <c16:uniqueId val="{00000007-6C98-457A-8FCD-363F2C0ED221}"/>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3.9436876214905361</c:v>
                </c:pt>
              </c:numCache>
            </c:numRef>
          </c:xVal>
          <c:yVal>
            <c:numLit>
              <c:formatCode>General</c:formatCode>
              <c:ptCount val="1"/>
              <c:pt idx="0">
                <c:v>1</c:v>
              </c:pt>
            </c:numLit>
          </c:yVal>
          <c:smooth val="0"/>
          <c:extLst>
            <c:ext xmlns:c16="http://schemas.microsoft.com/office/drawing/2014/chart" uri="{C3380CC4-5D6E-409C-BE32-E72D297353CC}">
              <c16:uniqueId val="{00000008-6C98-457A-8FCD-363F2C0ED221}"/>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6C98-457A-8FCD-363F2C0ED221}"/>
              </c:ext>
            </c:extLst>
          </c:dPt>
          <c:xVal>
            <c:numRef>
              <c:f>Sheet1!$B$12</c:f>
              <c:numCache>
                <c:formatCode>0.0</c:formatCode>
                <c:ptCount val="1"/>
                <c:pt idx="0">
                  <c:v>4.3808007999618539</c:v>
                </c:pt>
              </c:numCache>
            </c:numRef>
          </c:xVal>
          <c:yVal>
            <c:numLit>
              <c:formatCode>General</c:formatCode>
              <c:ptCount val="1"/>
              <c:pt idx="0">
                <c:v>1</c:v>
              </c:pt>
            </c:numLit>
          </c:yVal>
          <c:smooth val="0"/>
          <c:extLst>
            <c:ext xmlns:c16="http://schemas.microsoft.com/office/drawing/2014/chart" uri="{C3380CC4-5D6E-409C-BE32-E72D297353CC}">
              <c16:uniqueId val="{0000000A-6C98-457A-8FCD-363F2C0ED221}"/>
            </c:ext>
          </c:extLst>
        </c:ser>
        <c:ser>
          <c:idx val="9"/>
          <c:order val="10"/>
          <c:tx>
            <c:v>label</c:v>
          </c:tx>
          <c:spPr>
            <a:ln w="25400" cap="rnd">
              <a:noFill/>
              <a:round/>
            </a:ln>
            <a:effectLst/>
          </c:spPr>
          <c:marker>
            <c:symbol val="none"/>
          </c:marker>
          <c:dLbls>
            <c:dLbl>
              <c:idx val="0"/>
              <c:tx>
                <c:rich>
                  <a:bodyPr/>
                  <a:lstStyle/>
                  <a:p>
                    <a:fld id="{17832762-F88D-4373-A489-89FE777EB994}"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6C98-457A-8FCD-363F2C0ED22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Q32. In the last 12 months, has your NHS mental health team supported you with your physical health needs?</c:v>
                  </c:pt>
                </c15:dlblRangeCache>
              </c15:datalabelsRange>
            </c:ext>
            <c:ext xmlns:c16="http://schemas.microsoft.com/office/drawing/2014/chart" uri="{C3380CC4-5D6E-409C-BE32-E72D297353CC}">
              <c16:uniqueId val="{0000000C-6C98-457A-8FCD-363F2C0ED221}"/>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0427998988524368"/>
          <c:w val="0.74050409342017565"/>
          <c:h val="0.621499313266803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4.418898553463376</c:v>
                </c:pt>
              </c:numCache>
            </c:numRef>
          </c:val>
          <c:extLst>
            <c:ext xmlns:c16="http://schemas.microsoft.com/office/drawing/2014/chart" uri="{C3380CC4-5D6E-409C-BE32-E72D297353CC}">
              <c16:uniqueId val="{00000000-0666-4DB6-8CD8-16A83BB646C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0666-4DB6-8CD8-16A83BB646C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8.3703611071865858E-2</c:v>
                </c:pt>
              </c:numCache>
            </c:numRef>
          </c:val>
          <c:extLst>
            <c:ext xmlns:c16="http://schemas.microsoft.com/office/drawing/2014/chart" uri="{C3380CC4-5D6E-409C-BE32-E72D297353CC}">
              <c16:uniqueId val="{00000002-0666-4DB6-8CD8-16A83BB646C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0.14494412383388511</c:v>
                </c:pt>
              </c:numCache>
            </c:numRef>
          </c:val>
          <c:extLst>
            <c:ext xmlns:c16="http://schemas.microsoft.com/office/drawing/2014/chart" uri="{C3380CC4-5D6E-409C-BE32-E72D297353CC}">
              <c16:uniqueId val="{00000003-0666-4DB6-8CD8-16A83BB646C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1.5131960092753367</c:v>
                </c:pt>
              </c:numCache>
            </c:numRef>
          </c:val>
          <c:extLst>
            <c:ext xmlns:c16="http://schemas.microsoft.com/office/drawing/2014/chart" uri="{C3380CC4-5D6E-409C-BE32-E72D297353CC}">
              <c16:uniqueId val="{00000004-0666-4DB6-8CD8-16A83BB646C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0.14494412383388511</c:v>
                </c:pt>
              </c:numCache>
            </c:numRef>
          </c:val>
          <c:extLst>
            <c:ext xmlns:c16="http://schemas.microsoft.com/office/drawing/2014/chart" uri="{C3380CC4-5D6E-409C-BE32-E72D297353CC}">
              <c16:uniqueId val="{00000005-0666-4DB6-8CD8-16A83BB646C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0.1846194157646579</c:v>
                </c:pt>
              </c:numCache>
            </c:numRef>
          </c:val>
          <c:extLst>
            <c:ext xmlns:c16="http://schemas.microsoft.com/office/drawing/2014/chart" uri="{C3380CC4-5D6E-409C-BE32-E72D297353CC}">
              <c16:uniqueId val="{00000006-0666-4DB6-8CD8-16A83BB646C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0666-4DB6-8CD8-16A83BB646CC}"/>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4.6658257827936733</c:v>
                </c:pt>
              </c:numCache>
            </c:numRef>
          </c:xVal>
          <c:yVal>
            <c:numLit>
              <c:formatCode>General</c:formatCode>
              <c:ptCount val="1"/>
              <c:pt idx="0">
                <c:v>1</c:v>
              </c:pt>
            </c:numLit>
          </c:yVal>
          <c:smooth val="0"/>
          <c:extLst>
            <c:ext xmlns:c16="http://schemas.microsoft.com/office/drawing/2014/chart" uri="{C3380CC4-5D6E-409C-BE32-E72D297353CC}">
              <c16:uniqueId val="{00000008-0666-4DB6-8CD8-16A83BB646CC}"/>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0666-4DB6-8CD8-16A83BB646CC}"/>
              </c:ext>
            </c:extLst>
          </c:dPt>
          <c:xVal>
            <c:numRef>
              <c:f>Sheet1!$B$12</c:f>
              <c:numCache>
                <c:formatCode>0.0</c:formatCode>
                <c:ptCount val="1"/>
                <c:pt idx="0">
                  <c:v>5.4041442930067953</c:v>
                </c:pt>
              </c:numCache>
            </c:numRef>
          </c:xVal>
          <c:yVal>
            <c:numLit>
              <c:formatCode>General</c:formatCode>
              <c:ptCount val="1"/>
              <c:pt idx="0">
                <c:v>1</c:v>
              </c:pt>
            </c:numLit>
          </c:yVal>
          <c:smooth val="0"/>
          <c:extLst>
            <c:ext xmlns:c16="http://schemas.microsoft.com/office/drawing/2014/chart" uri="{C3380CC4-5D6E-409C-BE32-E72D297353CC}">
              <c16:uniqueId val="{0000000A-0666-4DB6-8CD8-16A83BB646CC}"/>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8DE5CCB1-797C-4FFB-8069-761C1B902BB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0666-4DB6-8CD8-16A83BB646C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Q34. Have NHS mental health services involved a member of your family or someone else close to you as much as you would like?</c:v>
                  </c:pt>
                </c15:dlblRangeCache>
              </c15:datalabelsRange>
            </c:ext>
            <c:ext xmlns:c16="http://schemas.microsoft.com/office/drawing/2014/chart" uri="{C3380CC4-5D6E-409C-BE32-E72D297353CC}">
              <c16:uniqueId val="{0000000C-0666-4DB6-8CD8-16A83BB646CC}"/>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275D-4B60-A7BF-E595036075D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275D-4B60-A7BF-E595036075D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3.80695785090218</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275D-4B60-A7BF-E595036075DC}"/>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3.908667089701654</c:v>
                </c:pt>
                <c:pt idx="2">
                  <c:v>3.9458955077203641</c:v>
                </c:pt>
                <c:pt idx="3">
                  <c:v>3.9480029929420168</c:v>
                </c:pt>
                <c:pt idx="4">
                  <c:v>4.0476064428568126</c:v>
                </c:pt>
                <c:pt idx="5">
                  <c:v>4.1754247226830739</c:v>
                </c:pt>
                <c:pt idx="6">
                  <c:v>4.1830529497593538</c:v>
                </c:pt>
                <c:pt idx="7">
                  <c:v>4.1958884907188514</c:v>
                </c:pt>
                <c:pt idx="8">
                  <c:v>4.2063678963345552</c:v>
                </c:pt>
                <c:pt idx="9">
                  <c:v>4.2496049100743196</c:v>
                </c:pt>
                <c:pt idx="10">
                  <c:v>4.283896697153585</c:v>
                </c:pt>
                <c:pt idx="11">
                  <c:v>4.3064896948785512</c:v>
                </c:pt>
                <c:pt idx="12">
                  <c:v>4.3486528548730821</c:v>
                </c:pt>
                <c:pt idx="13">
                  <c:v>4.3637395889074924</c:v>
                </c:pt>
                <c:pt idx="14">
                  <c:v>4.3766348457032382</c:v>
                </c:pt>
                <c:pt idx="15">
                  <c:v>4.3845095823509208</c:v>
                </c:pt>
                <c:pt idx="16">
                  <c:v>4.4434124384875053</c:v>
                </c:pt>
                <c:pt idx="17">
                  <c:v>4.4793330844186627</c:v>
                </c:pt>
                <c:pt idx="18">
                  <c:v>4.4915748973064771</c:v>
                </c:pt>
                <c:pt idx="19">
                  <c:v>4.4969033033375592</c:v>
                </c:pt>
                <c:pt idx="20">
                  <c:v>4.508499008079613</c:v>
                </c:pt>
                <c:pt idx="21">
                  <c:v>4.5258826977989113</c:v>
                </c:pt>
                <c:pt idx="22">
                  <c:v>4.5705117078406587</c:v>
                </c:pt>
                <c:pt idx="23">
                  <c:v>4.5886805619583164</c:v>
                </c:pt>
                <c:pt idx="24">
                  <c:v>4.6587451275041296</c:v>
                </c:pt>
                <c:pt idx="25">
                  <c:v>4.6714270922526691</c:v>
                </c:pt>
                <c:pt idx="26">
                  <c:v>4.6806964867044307</c:v>
                </c:pt>
                <c:pt idx="27">
                  <c:v>4.7116537611202158</c:v>
                </c:pt>
                <c:pt idx="28">
                  <c:v>4.7132238351987183</c:v>
                </c:pt>
                <c:pt idx="29">
                  <c:v>4.7571459748934313</c:v>
                </c:pt>
                <c:pt idx="30">
                  <c:v>4.8126990872186513</c:v>
                </c:pt>
                <c:pt idx="31">
                  <c:v>4.8253520098004419</c:v>
                </c:pt>
                <c:pt idx="32">
                  <c:v>4.8541528773275342</c:v>
                </c:pt>
                <c:pt idx="33">
                  <c:v>4.8543515414443306</c:v>
                </c:pt>
                <c:pt idx="34">
                  <c:v>4.8689226100508929</c:v>
                </c:pt>
                <c:pt idx="35">
                  <c:v>4.8814499845019803</c:v>
                </c:pt>
                <c:pt idx="36">
                  <c:v>4.8909300125197186</c:v>
                </c:pt>
                <c:pt idx="37">
                  <c:v>4.9283216871702233</c:v>
                </c:pt>
                <c:pt idx="38">
                  <c:v>4.9561396291268522</c:v>
                </c:pt>
                <c:pt idx="39">
                  <c:v>4.9938310123271563</c:v>
                </c:pt>
                <c:pt idx="40">
                  <c:v>5.0124261337733929</c:v>
                </c:pt>
                <c:pt idx="41">
                  <c:v>5.0813515496799937</c:v>
                </c:pt>
                <c:pt idx="42">
                  <c:v>5.1870506448748026</c:v>
                </c:pt>
                <c:pt idx="43">
                  <c:v>5.2002766658985466</c:v>
                </c:pt>
                <c:pt idx="44">
                  <c:v>5.3888759821708074</c:v>
                </c:pt>
                <c:pt idx="45">
                  <c:v>5.508351530312444</c:v>
                </c:pt>
                <c:pt idx="46">
                  <c:v>#N/A</c:v>
                </c:pt>
                <c:pt idx="47">
                  <c:v>#N/A</c:v>
                </c:pt>
                <c:pt idx="48">
                  <c:v>#N/A</c:v>
                </c:pt>
                <c:pt idx="49">
                  <c:v>#N/A</c:v>
                </c:pt>
              </c:numCache>
            </c:numRef>
          </c:val>
          <c:extLst>
            <c:ext xmlns:c16="http://schemas.microsoft.com/office/drawing/2014/chart" uri="{C3380CC4-5D6E-409C-BE32-E72D297353CC}">
              <c16:uniqueId val="{00000003-275D-4B60-A7BF-E595036075D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5.366297549902316</c:v>
                </c:pt>
                <c:pt idx="47">
                  <c:v>#N/A</c:v>
                </c:pt>
                <c:pt idx="48">
                  <c:v>#N/A</c:v>
                </c:pt>
                <c:pt idx="49">
                  <c:v>#N/A</c:v>
                </c:pt>
              </c:numCache>
            </c:numRef>
          </c:val>
          <c:extLst>
            <c:ext xmlns:c16="http://schemas.microsoft.com/office/drawing/2014/chart" uri="{C3380CC4-5D6E-409C-BE32-E72D297353CC}">
              <c16:uniqueId val="{00000004-275D-4B60-A7BF-E595036075D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5.669992184073477</c:v>
                </c:pt>
                <c:pt idx="48">
                  <c:v>5.864363238425188</c:v>
                </c:pt>
                <c:pt idx="49">
                  <c:v>#N/A</c:v>
                </c:pt>
              </c:numCache>
            </c:numRef>
          </c:val>
          <c:extLst>
            <c:ext xmlns:c16="http://schemas.microsoft.com/office/drawing/2014/chart" uri="{C3380CC4-5D6E-409C-BE32-E72D297353CC}">
              <c16:uniqueId val="{00000005-275D-4B60-A7BF-E595036075D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6.2718672156164468</c:v>
                </c:pt>
              </c:numCache>
            </c:numRef>
          </c:val>
          <c:extLst>
            <c:ext xmlns:c16="http://schemas.microsoft.com/office/drawing/2014/chart" uri="{C3380CC4-5D6E-409C-BE32-E72D297353CC}">
              <c16:uniqueId val="{00000006-275D-4B60-A7BF-E595036075DC}"/>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Your Trust</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3.9458955077203641</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275D-4B60-A7BF-E595036075DC}"/>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11F8-4FF6-91A9-DE396EE395C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5.1974958478429274</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11F8-4FF6-91A9-DE396EE395C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11F8-4FF6-91A9-DE396EE395C9}"/>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5.4587733005129992</c:v>
                </c:pt>
                <c:pt idx="2">
                  <c:v>5.483977256995848</c:v>
                </c:pt>
                <c:pt idx="3">
                  <c:v>5.52356539231711</c:v>
                </c:pt>
                <c:pt idx="4">
                  <c:v>5.5458140018152537</c:v>
                </c:pt>
                <c:pt idx="5">
                  <c:v>5.5510377850066597</c:v>
                </c:pt>
                <c:pt idx="6">
                  <c:v>5.5715877171489181</c:v>
                </c:pt>
                <c:pt idx="7">
                  <c:v>5.6337656346144582</c:v>
                </c:pt>
                <c:pt idx="8">
                  <c:v>5.6596607324224522</c:v>
                </c:pt>
                <c:pt idx="9">
                  <c:v>5.6623413987750304</c:v>
                </c:pt>
                <c:pt idx="10">
                  <c:v>5.6658913596989597</c:v>
                </c:pt>
                <c:pt idx="11">
                  <c:v>5.6670990917327284</c:v>
                </c:pt>
                <c:pt idx="12">
                  <c:v>5.6988011664755653</c:v>
                </c:pt>
                <c:pt idx="13">
                  <c:v>5.710603809856976</c:v>
                </c:pt>
                <c:pt idx="14">
                  <c:v>5.717745978832065</c:v>
                </c:pt>
                <c:pt idx="15">
                  <c:v>5.7480405040197287</c:v>
                </c:pt>
                <c:pt idx="16">
                  <c:v>5.762652224740501</c:v>
                </c:pt>
                <c:pt idx="17">
                  <c:v>5.7742915813726992</c:v>
                </c:pt>
                <c:pt idx="18">
                  <c:v>5.7924588127969434</c:v>
                </c:pt>
                <c:pt idx="19">
                  <c:v>5.7996541046260477</c:v>
                </c:pt>
                <c:pt idx="20">
                  <c:v>5.8846006887394484</c:v>
                </c:pt>
                <c:pt idx="21">
                  <c:v>5.8974252345154214</c:v>
                </c:pt>
                <c:pt idx="22">
                  <c:v>5.9060524785676396</c:v>
                </c:pt>
                <c:pt idx="23">
                  <c:v>5.9277276722037229</c:v>
                </c:pt>
                <c:pt idx="24">
                  <c:v>5.9374638093583707</c:v>
                </c:pt>
                <c:pt idx="25">
                  <c:v>5.9525941072901132</c:v>
                </c:pt>
                <c:pt idx="26">
                  <c:v>5.9571588394924859</c:v>
                </c:pt>
                <c:pt idx="27">
                  <c:v>5.9866266557745922</c:v>
                </c:pt>
                <c:pt idx="28">
                  <c:v>5.9981243254495054</c:v>
                </c:pt>
                <c:pt idx="29">
                  <c:v>6.0355766595061393</c:v>
                </c:pt>
                <c:pt idx="30">
                  <c:v>6.0424558441943201</c:v>
                </c:pt>
                <c:pt idx="31">
                  <c:v>6.0554645197692221</c:v>
                </c:pt>
                <c:pt idx="32">
                  <c:v>6.0655567997489044</c:v>
                </c:pt>
                <c:pt idx="33">
                  <c:v>6.1128774731292621</c:v>
                </c:pt>
                <c:pt idx="34">
                  <c:v>6.1717021279150606</c:v>
                </c:pt>
                <c:pt idx="35">
                  <c:v>6.1766498911606016</c:v>
                </c:pt>
                <c:pt idx="36">
                  <c:v>6.2047396502497643</c:v>
                </c:pt>
                <c:pt idx="37">
                  <c:v>6.2138045584366939</c:v>
                </c:pt>
                <c:pt idx="38">
                  <c:v>6.230007087247027</c:v>
                </c:pt>
                <c:pt idx="39">
                  <c:v>6.2659295980008682</c:v>
                </c:pt>
                <c:pt idx="40">
                  <c:v>6.3110429248350224</c:v>
                </c:pt>
                <c:pt idx="41">
                  <c:v>6.3257909232931464</c:v>
                </c:pt>
                <c:pt idx="42">
                  <c:v>6.3675677148246992</c:v>
                </c:pt>
                <c:pt idx="43">
                  <c:v>6.3909928301921006</c:v>
                </c:pt>
                <c:pt idx="44">
                  <c:v>6.4104758299861944</c:v>
                </c:pt>
                <c:pt idx="45">
                  <c:v>6.502408518897612</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3-11F8-4FF6-91A9-DE396EE395C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6.4958636531801321</c:v>
                </c:pt>
                <c:pt idx="47">
                  <c:v>6.5484029541365816</c:v>
                </c:pt>
                <c:pt idx="48">
                  <c:v>6.5960265552245216</c:v>
                </c:pt>
                <c:pt idx="49">
                  <c:v>6.6004157720155874</c:v>
                </c:pt>
                <c:pt idx="50">
                  <c:v>#N/A</c:v>
                </c:pt>
                <c:pt idx="51">
                  <c:v>#N/A</c:v>
                </c:pt>
              </c:numCache>
            </c:numRef>
          </c:val>
          <c:extLst>
            <c:ext xmlns:c16="http://schemas.microsoft.com/office/drawing/2014/chart" uri="{C3380CC4-5D6E-409C-BE32-E72D297353CC}">
              <c16:uniqueId val="{00000004-11F8-4FF6-91A9-DE396EE395C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6.7153015886653291</c:v>
                </c:pt>
                <c:pt idx="51">
                  <c:v>6.8597395979288667</c:v>
                </c:pt>
              </c:numCache>
            </c:numRef>
          </c:val>
          <c:extLst>
            <c:ext xmlns:c16="http://schemas.microsoft.com/office/drawing/2014/chart" uri="{C3380CC4-5D6E-409C-BE32-E72D297353CC}">
              <c16:uniqueId val="{00000005-11F8-4FF6-91A9-DE396EE395C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11F8-4FF6-91A9-DE396EE395C9}"/>
            </c:ext>
          </c:extLst>
        </c:ser>
        <c:dLbls>
          <c:showLegendKey val="0"/>
          <c:showVal val="0"/>
          <c:showCatName val="0"/>
          <c:showSerName val="0"/>
          <c:showPercent val="0"/>
          <c:showBubbleSize val="0"/>
        </c:dLbls>
        <c:gapWidth val="50"/>
        <c:overlap val="100"/>
        <c:axId val="894142720"/>
        <c:axId val="89414924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5.1974958478429274</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11F8-4FF6-91A9-DE396EE395C9}"/>
            </c:ext>
          </c:extLst>
        </c:ser>
        <c:dLbls>
          <c:showLegendKey val="0"/>
          <c:showVal val="0"/>
          <c:showCatName val="0"/>
          <c:showSerName val="0"/>
          <c:showPercent val="0"/>
          <c:showBubbleSize val="0"/>
        </c:dLbls>
        <c:gapWidth val="0"/>
        <c:overlap val="-100"/>
        <c:axId val="894151968"/>
        <c:axId val="894154688"/>
      </c:barChart>
      <c:catAx>
        <c:axId val="894142720"/>
        <c:scaling>
          <c:orientation val="minMax"/>
        </c:scaling>
        <c:delete val="1"/>
        <c:axPos val="b"/>
        <c:numFmt formatCode="General" sourceLinked="1"/>
        <c:majorTickMark val="none"/>
        <c:minorTickMark val="none"/>
        <c:tickLblPos val="nextTo"/>
        <c:crossAx val="894149248"/>
        <c:crosses val="autoZero"/>
        <c:auto val="1"/>
        <c:lblAlgn val="ctr"/>
        <c:lblOffset val="100"/>
        <c:noMultiLvlLbl val="0"/>
      </c:catAx>
      <c:valAx>
        <c:axId val="89414924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4142720"/>
        <c:crosses val="autoZero"/>
        <c:crossBetween val="between"/>
      </c:valAx>
      <c:valAx>
        <c:axId val="89415468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4151968"/>
        <c:crosses val="max"/>
        <c:crossBetween val="between"/>
      </c:valAx>
      <c:catAx>
        <c:axId val="894151968"/>
        <c:scaling>
          <c:orientation val="minMax"/>
        </c:scaling>
        <c:delete val="1"/>
        <c:axPos val="b"/>
        <c:numFmt formatCode="General" sourceLinked="1"/>
        <c:majorTickMark val="out"/>
        <c:minorTickMark val="none"/>
        <c:tickLblPos val="nextTo"/>
        <c:crossAx val="89415468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46583241917029394"/>
          <c:w val="0.74050409342017565"/>
          <c:h val="0.45445698715453486"/>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3.683515436070012</c:v>
                </c:pt>
              </c:numCache>
            </c:numRef>
          </c:val>
          <c:extLst>
            <c:ext xmlns:c16="http://schemas.microsoft.com/office/drawing/2014/chart" uri="{C3380CC4-5D6E-409C-BE32-E72D297353CC}">
              <c16:uniqueId val="{00000000-2B0F-44F9-9E1F-A339E6F9C84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B0F-44F9-9E1F-A339E6F9C84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0.50175509821114517</c:v>
                </c:pt>
              </c:numCache>
            </c:numRef>
          </c:val>
          <c:extLst>
            <c:ext xmlns:c16="http://schemas.microsoft.com/office/drawing/2014/chart" uri="{C3380CC4-5D6E-409C-BE32-E72D297353CC}">
              <c16:uniqueId val="{00000002-2B0F-44F9-9E1F-A339E6F9C84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0.14630822206548899</c:v>
                </c:pt>
              </c:numCache>
            </c:numRef>
          </c:val>
          <c:extLst>
            <c:ext xmlns:c16="http://schemas.microsoft.com/office/drawing/2014/chart" uri="{C3380CC4-5D6E-409C-BE32-E72D297353CC}">
              <c16:uniqueId val="{00000003-2B0F-44F9-9E1F-A339E6F9C84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1.5274370005326876</c:v>
                </c:pt>
              </c:numCache>
            </c:numRef>
          </c:val>
          <c:extLst>
            <c:ext xmlns:c16="http://schemas.microsoft.com/office/drawing/2014/chart" uri="{C3380CC4-5D6E-409C-BE32-E72D297353CC}">
              <c16:uniqueId val="{00000004-2B0F-44F9-9E1F-A339E6F9C84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0.14630822206548899</c:v>
                </c:pt>
              </c:numCache>
            </c:numRef>
          </c:val>
          <c:extLst>
            <c:ext xmlns:c16="http://schemas.microsoft.com/office/drawing/2014/chart" uri="{C3380CC4-5D6E-409C-BE32-E72D297353CC}">
              <c16:uniqueId val="{00000005-2B0F-44F9-9E1F-A339E6F9C84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0.52479248812822199</c:v>
                </c:pt>
              </c:numCache>
            </c:numRef>
          </c:val>
          <c:extLst>
            <c:ext xmlns:c16="http://schemas.microsoft.com/office/drawing/2014/chart" uri="{C3380CC4-5D6E-409C-BE32-E72D297353CC}">
              <c16:uniqueId val="{00000006-2B0F-44F9-9E1F-A339E6F9C84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0.47660966887720058</c:v>
                </c:pt>
              </c:numCache>
            </c:numRef>
          </c:val>
          <c:extLst>
            <c:ext xmlns:c16="http://schemas.microsoft.com/office/drawing/2014/chart" uri="{C3380CC4-5D6E-409C-BE32-E72D297353CC}">
              <c16:uniqueId val="{00000007-2B0F-44F9-9E1F-A339E6F9C847}"/>
            </c:ext>
          </c:extLst>
        </c:ser>
        <c:dLbls>
          <c:showLegendKey val="0"/>
          <c:showVal val="0"/>
          <c:showCatName val="0"/>
          <c:showSerName val="0"/>
          <c:showPercent val="0"/>
          <c:showBubbleSize val="0"/>
        </c:dLbls>
        <c:gapWidth val="0"/>
        <c:overlap val="100"/>
        <c:axId val="902088208"/>
        <c:axId val="9020903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3.683515436070012</c:v>
                </c:pt>
              </c:numCache>
            </c:numRef>
          </c:xVal>
          <c:yVal>
            <c:numLit>
              <c:formatCode>General</c:formatCode>
              <c:ptCount val="1"/>
              <c:pt idx="0">
                <c:v>1</c:v>
              </c:pt>
            </c:numLit>
          </c:yVal>
          <c:smooth val="0"/>
          <c:extLst>
            <c:ext xmlns:c16="http://schemas.microsoft.com/office/drawing/2014/chart" uri="{C3380CC4-5D6E-409C-BE32-E72D297353CC}">
              <c16:uniqueId val="{00000008-2B0F-44F9-9E1F-A339E6F9C84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B0F-44F9-9E1F-A339E6F9C847}"/>
              </c:ext>
            </c:extLst>
          </c:dPt>
          <c:xVal>
            <c:numRef>
              <c:f>Sheet1!$B$12</c:f>
              <c:numCache>
                <c:formatCode>0.0</c:formatCode>
                <c:ptCount val="1"/>
                <c:pt idx="0">
                  <c:v>5.0952972566129899</c:v>
                </c:pt>
              </c:numCache>
            </c:numRef>
          </c:xVal>
          <c:yVal>
            <c:numLit>
              <c:formatCode>General</c:formatCode>
              <c:ptCount val="1"/>
              <c:pt idx="0">
                <c:v>1</c:v>
              </c:pt>
            </c:numLit>
          </c:yVal>
          <c:smooth val="0"/>
          <c:extLst>
            <c:ext xmlns:c16="http://schemas.microsoft.com/office/drawing/2014/chart" uri="{C3380CC4-5D6E-409C-BE32-E72D297353CC}">
              <c16:uniqueId val="{0000000A-2B0F-44F9-9E1F-A339E6F9C847}"/>
            </c:ext>
          </c:extLst>
        </c:ser>
        <c:ser>
          <c:idx val="9"/>
          <c:order val="10"/>
          <c:tx>
            <c:v>label</c:v>
          </c:tx>
          <c:spPr>
            <a:ln w="25400" cap="rnd">
              <a:noFill/>
              <a:round/>
            </a:ln>
            <a:effectLst/>
          </c:spPr>
          <c:marker>
            <c:symbol val="none"/>
          </c:marker>
          <c:dLbls>
            <c:dLbl>
              <c:idx val="0"/>
              <c:tx>
                <c:rich>
                  <a:bodyPr/>
                  <a:lstStyle/>
                  <a:p>
                    <a:fld id="{5833D1D2-9875-4E74-8A8F-06DC3F8CE52B}"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2B0F-44F9-9E1F-A339E6F9C84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Q38. Do you feel the support provided meets your needs?</c:v>
                  </c:pt>
                </c15:dlblRangeCache>
              </c15:datalabelsRange>
            </c:ext>
            <c:ext xmlns:c16="http://schemas.microsoft.com/office/drawing/2014/chart" uri="{C3380CC4-5D6E-409C-BE32-E72D297353CC}">
              <c16:uniqueId val="{0000000C-2B0F-44F9-9E1F-A339E6F9C847}"/>
            </c:ext>
          </c:extLst>
        </c:ser>
        <c:dLbls>
          <c:showLegendKey val="0"/>
          <c:showVal val="0"/>
          <c:showCatName val="0"/>
          <c:showSerName val="0"/>
          <c:showPercent val="0"/>
          <c:showBubbleSize val="0"/>
        </c:dLbls>
        <c:axId val="898327504"/>
        <c:axId val="902093648"/>
      </c:scatterChart>
      <c:catAx>
        <c:axId val="902088208"/>
        <c:scaling>
          <c:orientation val="minMax"/>
        </c:scaling>
        <c:delete val="1"/>
        <c:axPos val="l"/>
        <c:numFmt formatCode="General" sourceLinked="1"/>
        <c:majorTickMark val="out"/>
        <c:minorTickMark val="none"/>
        <c:tickLblPos val="nextTo"/>
        <c:crossAx val="902090384"/>
        <c:crosses val="autoZero"/>
        <c:auto val="1"/>
        <c:lblAlgn val="ctr"/>
        <c:lblOffset val="100"/>
        <c:noMultiLvlLbl val="0"/>
      </c:catAx>
      <c:valAx>
        <c:axId val="902090384"/>
        <c:scaling>
          <c:orientation val="minMax"/>
          <c:min val="1"/>
        </c:scaling>
        <c:delete val="1"/>
        <c:axPos val="b"/>
        <c:numFmt formatCode="General" sourceLinked="1"/>
        <c:majorTickMark val="none"/>
        <c:minorTickMark val="none"/>
        <c:tickLblPos val="nextTo"/>
        <c:crossAx val="902088208"/>
        <c:crosses val="autoZero"/>
        <c:crossBetween val="between"/>
      </c:valAx>
      <c:valAx>
        <c:axId val="902093648"/>
        <c:scaling>
          <c:orientation val="minMax"/>
          <c:min val="0"/>
        </c:scaling>
        <c:delete val="1"/>
        <c:axPos val="r"/>
        <c:numFmt formatCode="#;;0" sourceLinked="0"/>
        <c:majorTickMark val="out"/>
        <c:minorTickMark val="none"/>
        <c:tickLblPos val="nextTo"/>
        <c:crossAx val="898327504"/>
        <c:crosses val="max"/>
        <c:crossBetween val="midCat"/>
        <c:majorUnit val="1"/>
      </c:valAx>
      <c:valAx>
        <c:axId val="8983275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09364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3.3167757885857729</c:v>
                </c:pt>
              </c:numCache>
            </c:numRef>
          </c:val>
          <c:extLst>
            <c:ext xmlns:c16="http://schemas.microsoft.com/office/drawing/2014/chart" uri="{C3380CC4-5D6E-409C-BE32-E72D297353CC}">
              <c16:uniqueId val="{00000000-2956-45EB-8313-0C32103A54E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956-45EB-8313-0C32103A54E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0.11849650507914511</c:v>
                </c:pt>
              </c:numCache>
            </c:numRef>
          </c:val>
          <c:extLst>
            <c:ext xmlns:c16="http://schemas.microsoft.com/office/drawing/2014/chart" uri="{C3380CC4-5D6E-409C-BE32-E72D297353CC}">
              <c16:uniqueId val="{00000002-2956-45EB-8313-0C32103A54E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0.13631199425862883</c:v>
                </c:pt>
              </c:numCache>
            </c:numRef>
          </c:val>
          <c:extLst>
            <c:ext xmlns:c16="http://schemas.microsoft.com/office/drawing/2014/chart" uri="{C3380CC4-5D6E-409C-BE32-E72D297353CC}">
              <c16:uniqueId val="{00000003-2956-45EB-8313-0C32103A54E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1.4230778059337794</c:v>
                </c:pt>
              </c:numCache>
            </c:numRef>
          </c:val>
          <c:extLst>
            <c:ext xmlns:c16="http://schemas.microsoft.com/office/drawing/2014/chart" uri="{C3380CC4-5D6E-409C-BE32-E72D297353CC}">
              <c16:uniqueId val="{00000004-2956-45EB-8313-0C32103A54E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0.13631199425862839</c:v>
                </c:pt>
              </c:numCache>
            </c:numRef>
          </c:val>
          <c:extLst>
            <c:ext xmlns:c16="http://schemas.microsoft.com/office/drawing/2014/chart" uri="{C3380CC4-5D6E-409C-BE32-E72D297353CC}">
              <c16:uniqueId val="{00000005-2956-45EB-8313-0C32103A54E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0.40603420716669358</c:v>
                </c:pt>
              </c:numCache>
            </c:numRef>
          </c:val>
          <c:extLst>
            <c:ext xmlns:c16="http://schemas.microsoft.com/office/drawing/2014/chart" uri="{C3380CC4-5D6E-409C-BE32-E72D297353CC}">
              <c16:uniqueId val="{00000006-2956-45EB-8313-0C32103A54E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2956-45EB-8313-0C32103A54ED}"/>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4.2082755793707154</c:v>
                </c:pt>
              </c:numCache>
            </c:numRef>
          </c:xVal>
          <c:yVal>
            <c:numLit>
              <c:formatCode>General</c:formatCode>
              <c:ptCount val="1"/>
              <c:pt idx="0">
                <c:v>1</c:v>
              </c:pt>
            </c:numLit>
          </c:yVal>
          <c:smooth val="0"/>
          <c:extLst>
            <c:ext xmlns:c16="http://schemas.microsoft.com/office/drawing/2014/chart" uri="{C3380CC4-5D6E-409C-BE32-E72D297353CC}">
              <c16:uniqueId val="{00000008-2956-45EB-8313-0C32103A54ED}"/>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956-45EB-8313-0C32103A54ED}"/>
              </c:ext>
            </c:extLst>
          </c:dPt>
          <c:xVal>
            <c:numRef>
              <c:f>Sheet1!$B$12</c:f>
              <c:numCache>
                <c:formatCode>0.0</c:formatCode>
                <c:ptCount val="1"/>
                <c:pt idx="0">
                  <c:v>4.2831231908904366</c:v>
                </c:pt>
              </c:numCache>
            </c:numRef>
          </c:xVal>
          <c:yVal>
            <c:numLit>
              <c:formatCode>General</c:formatCode>
              <c:ptCount val="1"/>
              <c:pt idx="0">
                <c:v>1</c:v>
              </c:pt>
            </c:numLit>
          </c:yVal>
          <c:smooth val="0"/>
          <c:extLst>
            <c:ext xmlns:c16="http://schemas.microsoft.com/office/drawing/2014/chart" uri="{C3380CC4-5D6E-409C-BE32-E72D297353CC}">
              <c16:uniqueId val="{0000000A-2956-45EB-8313-0C32103A54E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6FD88610-3729-4BCD-839F-DA41754FD677}" type="CELLRANGE">
                      <a:rPr lang="en-GB" smtClean="0"/>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2956-45EB-8313-0C32103A54E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Q35. Has your NHS mental health team asked if you need support to access your care and treatment?</c:v>
                  </c:pt>
                </c15:dlblRangeCache>
              </c15:datalabelsRange>
            </c:ext>
            <c:ext xmlns:c16="http://schemas.microsoft.com/office/drawing/2014/chart" uri="{C3380CC4-5D6E-409C-BE32-E72D297353CC}">
              <c16:uniqueId val="{0000000C-2956-45EB-8313-0C32103A54ED}"/>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6.589693056375423</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3F16-44E9-8B78-499D629311C3}"/>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#N/A</c:v>
                </c:pt>
                <c:pt idx="1">
                  <c:v>6.9159961798646208</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3F16-44E9-8B78-499D629311C3}"/>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#N/A</c:v>
                </c:pt>
                <c:pt idx="2">
                  <c:v>7.1198621819253418</c:v>
                </c:pt>
                <c:pt idx="3">
                  <c:v>7.120820719270144</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3F16-44E9-8B78-499D629311C3}"/>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#N/A</c:v>
                </c:pt>
                <c:pt idx="3">
                  <c:v>#N/A</c:v>
                </c:pt>
                <c:pt idx="4">
                  <c:v>7.2673791775101897</c:v>
                </c:pt>
                <c:pt idx="5">
                  <c:v>7.2942713750041426</c:v>
                </c:pt>
                <c:pt idx="6">
                  <c:v>7.2988242080741959</c:v>
                </c:pt>
                <c:pt idx="7">
                  <c:v>7.3605586989890632</c:v>
                </c:pt>
                <c:pt idx="8">
                  <c:v>7.3704789737393277</c:v>
                </c:pt>
                <c:pt idx="9">
                  <c:v>7.4182568230048762</c:v>
                </c:pt>
                <c:pt idx="10">
                  <c:v>7.4562906808476006</c:v>
                </c:pt>
                <c:pt idx="11">
                  <c:v>7.4630758044149559</c:v>
                </c:pt>
                <c:pt idx="12">
                  <c:v>7.4757892691111154</c:v>
                </c:pt>
                <c:pt idx="13">
                  <c:v>7.4991605599398659</c:v>
                </c:pt>
                <c:pt idx="14">
                  <c:v>7.5105772999601861</c:v>
                </c:pt>
                <c:pt idx="15">
                  <c:v>7.5387853143096741</c:v>
                </c:pt>
                <c:pt idx="16">
                  <c:v>7.5402411693913836</c:v>
                </c:pt>
                <c:pt idx="17">
                  <c:v>7.5463185803792756</c:v>
                </c:pt>
                <c:pt idx="18">
                  <c:v>7.5670967095534314</c:v>
                </c:pt>
                <c:pt idx="19">
                  <c:v>7.5700934296741416</c:v>
                </c:pt>
                <c:pt idx="20">
                  <c:v>7.572225023889394</c:v>
                </c:pt>
                <c:pt idx="21">
                  <c:v>7.6156471752986556</c:v>
                </c:pt>
                <c:pt idx="22">
                  <c:v>7.6170997199247266</c:v>
                </c:pt>
                <c:pt idx="23">
                  <c:v>7.6185506265627954</c:v>
                </c:pt>
                <c:pt idx="24">
                  <c:v>7.6723155193522832</c:v>
                </c:pt>
                <c:pt idx="25">
                  <c:v>7.6725142265098683</c:v>
                </c:pt>
                <c:pt idx="26">
                  <c:v>7.7122314798256948</c:v>
                </c:pt>
                <c:pt idx="27">
                  <c:v>7.7336148533827886</c:v>
                </c:pt>
                <c:pt idx="28">
                  <c:v>7.7732660200777204</c:v>
                </c:pt>
                <c:pt idx="29">
                  <c:v>7.8047401727776577</c:v>
                </c:pt>
                <c:pt idx="30">
                  <c:v>7.8119671564846254</c:v>
                </c:pt>
                <c:pt idx="31">
                  <c:v>7.8497893593698826</c:v>
                </c:pt>
                <c:pt idx="32">
                  <c:v>7.852065565547754</c:v>
                </c:pt>
                <c:pt idx="33">
                  <c:v>7.8535584777081109</c:v>
                </c:pt>
                <c:pt idx="34">
                  <c:v>7.8558669092135638</c:v>
                </c:pt>
                <c:pt idx="35">
                  <c:v>7.9091329580230063</c:v>
                </c:pt>
                <c:pt idx="36">
                  <c:v>7.9131421914926996</c:v>
                </c:pt>
                <c:pt idx="37">
                  <c:v>7.9175746450964173</c:v>
                </c:pt>
                <c:pt idx="38">
                  <c:v>7.9342765710977172</c:v>
                </c:pt>
                <c:pt idx="39">
                  <c:v>7.9515931103919453</c:v>
                </c:pt>
                <c:pt idx="40">
                  <c:v>7.9753391130723097</c:v>
                </c:pt>
                <c:pt idx="41">
                  <c:v>7.9879215475241292</c:v>
                </c:pt>
                <c:pt idx="42">
                  <c:v>8.0175123797933594</c:v>
                </c:pt>
                <c:pt idx="43">
                  <c:v>8.1015966727992712</c:v>
                </c:pt>
                <c:pt idx="44">
                  <c:v>8.1022320137934187</c:v>
                </c:pt>
                <c:pt idx="45">
                  <c:v>8.1577928836127676</c:v>
                </c:pt>
                <c:pt idx="46">
                  <c:v>8.1746559473591986</c:v>
                </c:pt>
                <c:pt idx="47">
                  <c:v>8.2067711734682192</c:v>
                </c:pt>
                <c:pt idx="48">
                  <c:v>#N/A</c:v>
                </c:pt>
                <c:pt idx="49">
                  <c:v>#N/A</c:v>
                </c:pt>
                <c:pt idx="50">
                  <c:v>#N/A</c:v>
                </c:pt>
                <c:pt idx="51">
                  <c:v>#N/A</c:v>
                </c:pt>
              </c:numCache>
            </c:numRef>
          </c:val>
          <c:extLst>
            <c:ext xmlns:c16="http://schemas.microsoft.com/office/drawing/2014/chart" uri="{C3380CC4-5D6E-409C-BE32-E72D297353CC}">
              <c16:uniqueId val="{00000003-3F16-44E9-8B78-499D629311C3}"/>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8.1852575603761792</c:v>
                </c:pt>
                <c:pt idx="49">
                  <c:v>#N/A</c:v>
                </c:pt>
                <c:pt idx="50">
                  <c:v>#N/A</c:v>
                </c:pt>
                <c:pt idx="51">
                  <c:v>#N/A</c:v>
                </c:pt>
              </c:numCache>
            </c:numRef>
          </c:val>
          <c:extLst>
            <c:ext xmlns:c16="http://schemas.microsoft.com/office/drawing/2014/chart" uri="{C3380CC4-5D6E-409C-BE32-E72D297353CC}">
              <c16:uniqueId val="{00000004-3F16-44E9-8B78-499D629311C3}"/>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8.1797767847946936</c:v>
                </c:pt>
                <c:pt idx="50">
                  <c:v>8.2684897032313796</c:v>
                </c:pt>
                <c:pt idx="51">
                  <c:v>8.4115509678019045</c:v>
                </c:pt>
              </c:numCache>
            </c:numRef>
          </c:val>
          <c:extLst>
            <c:ext xmlns:c16="http://schemas.microsoft.com/office/drawing/2014/chart" uri="{C3380CC4-5D6E-409C-BE32-E72D297353CC}">
              <c16:uniqueId val="{00000005-3F16-44E9-8B78-499D629311C3}"/>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3F16-44E9-8B78-499D629311C3}"/>
            </c:ext>
          </c:extLst>
        </c:ser>
        <c:dLbls>
          <c:showLegendKey val="0"/>
          <c:showVal val="0"/>
          <c:showCatName val="0"/>
          <c:showSerName val="0"/>
          <c:showPercent val="0"/>
          <c:showBubbleSize val="0"/>
        </c:dLbls>
        <c:gapWidth val="50"/>
        <c:overlap val="100"/>
        <c:axId val="904168768"/>
        <c:axId val="9041693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6.589693056375423</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3F16-44E9-8B78-499D629311C3}"/>
            </c:ext>
          </c:extLst>
        </c:ser>
        <c:dLbls>
          <c:showLegendKey val="0"/>
          <c:showVal val="0"/>
          <c:showCatName val="0"/>
          <c:showSerName val="0"/>
          <c:showPercent val="0"/>
          <c:showBubbleSize val="0"/>
        </c:dLbls>
        <c:gapWidth val="0"/>
        <c:overlap val="-100"/>
        <c:axId val="904162240"/>
        <c:axId val="904169856"/>
      </c:barChart>
      <c:catAx>
        <c:axId val="904168768"/>
        <c:scaling>
          <c:orientation val="minMax"/>
        </c:scaling>
        <c:delete val="1"/>
        <c:axPos val="b"/>
        <c:numFmt formatCode="General" sourceLinked="1"/>
        <c:majorTickMark val="none"/>
        <c:minorTickMark val="none"/>
        <c:tickLblPos val="nextTo"/>
        <c:crossAx val="904169312"/>
        <c:crosses val="autoZero"/>
        <c:auto val="1"/>
        <c:lblAlgn val="ctr"/>
        <c:lblOffset val="100"/>
        <c:noMultiLvlLbl val="0"/>
      </c:catAx>
      <c:valAx>
        <c:axId val="9041693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68768"/>
        <c:crosses val="autoZero"/>
        <c:crossBetween val="between"/>
      </c:valAx>
      <c:valAx>
        <c:axId val="90416985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2240"/>
        <c:crosses val="max"/>
        <c:crossBetween val="between"/>
      </c:valAx>
      <c:catAx>
        <c:axId val="904162240"/>
        <c:scaling>
          <c:orientation val="minMax"/>
        </c:scaling>
        <c:delete val="1"/>
        <c:axPos val="b"/>
        <c:numFmt formatCode="General" sourceLinked="1"/>
        <c:majorTickMark val="out"/>
        <c:minorTickMark val="none"/>
        <c:tickLblPos val="nextTo"/>
        <c:crossAx val="90416985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08291564406330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6.5452272566339129</c:v>
                </c:pt>
              </c:numCache>
            </c:numRef>
          </c:val>
          <c:extLst>
            <c:ext xmlns:c16="http://schemas.microsoft.com/office/drawing/2014/chart" uri="{C3380CC4-5D6E-409C-BE32-E72D297353CC}">
              <c16:uniqueId val="{00000000-7655-4CC5-9AFB-731CB2EE4A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0.15750840993866877</c:v>
                </c:pt>
              </c:numCache>
            </c:numRef>
          </c:val>
          <c:extLst>
            <c:ext xmlns:c16="http://schemas.microsoft.com/office/drawing/2014/chart" uri="{C3380CC4-5D6E-409C-BE32-E72D297353CC}">
              <c16:uniqueId val="{00000001-7655-4CC5-9AFB-731CB2EE4A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0.35043067017381091</c:v>
                </c:pt>
              </c:numCache>
            </c:numRef>
          </c:val>
          <c:extLst>
            <c:ext xmlns:c16="http://schemas.microsoft.com/office/drawing/2014/chart" uri="{C3380CC4-5D6E-409C-BE32-E72D297353CC}">
              <c16:uniqueId val="{00000002-7655-4CC5-9AFB-731CB2EE4A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9.7697450840457556E-2</c:v>
                </c:pt>
              </c:numCache>
            </c:numRef>
          </c:val>
          <c:extLst>
            <c:ext xmlns:c16="http://schemas.microsoft.com/office/drawing/2014/chart" uri="{C3380CC4-5D6E-409C-BE32-E72D297353CC}">
              <c16:uniqueId val="{00000003-7655-4CC5-9AFB-731CB2EE4A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1.0199474722934045</c:v>
                </c:pt>
              </c:numCache>
            </c:numRef>
          </c:val>
          <c:extLst>
            <c:ext xmlns:c16="http://schemas.microsoft.com/office/drawing/2014/chart" uri="{C3380CC4-5D6E-409C-BE32-E72D297353CC}">
              <c16:uniqueId val="{00000004-7655-4CC5-9AFB-731CB2EE4A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9.7697450840456668E-2</c:v>
                </c:pt>
              </c:numCache>
            </c:numRef>
          </c:val>
          <c:extLst>
            <c:ext xmlns:c16="http://schemas.microsoft.com/office/drawing/2014/chart" uri="{C3380CC4-5D6E-409C-BE32-E72D297353CC}">
              <c16:uniqueId val="{00000005-7655-4CC5-9AFB-731CB2EE4A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4.7064474241711451E-3</c:v>
                </c:pt>
              </c:numCache>
            </c:numRef>
          </c:val>
          <c:extLst>
            <c:ext xmlns:c16="http://schemas.microsoft.com/office/drawing/2014/chart" uri="{C3380CC4-5D6E-409C-BE32-E72D297353CC}">
              <c16:uniqueId val="{00000006-7655-4CC5-9AFB-731CB2EE4A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7655-4CC5-9AFB-731CB2EE4A35}"/>
            </c:ext>
          </c:extLst>
        </c:ser>
        <c:dLbls>
          <c:showLegendKey val="0"/>
          <c:showVal val="0"/>
          <c:showCatName val="0"/>
          <c:showSerName val="0"/>
          <c:showPercent val="0"/>
          <c:showBubbleSize val="0"/>
        </c:dLbls>
        <c:gapWidth val="0"/>
        <c:overlap val="100"/>
        <c:axId val="904164960"/>
        <c:axId val="90416659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6.5452272566339129</c:v>
                </c:pt>
              </c:numCache>
            </c:numRef>
          </c:xVal>
          <c:yVal>
            <c:numLit>
              <c:formatCode>General</c:formatCode>
              <c:ptCount val="1"/>
              <c:pt idx="0">
                <c:v>1</c:v>
              </c:pt>
            </c:numLit>
          </c:yVal>
          <c:smooth val="0"/>
          <c:extLst>
            <c:ext xmlns:c16="http://schemas.microsoft.com/office/drawing/2014/chart" uri="{C3380CC4-5D6E-409C-BE32-E72D297353CC}">
              <c16:uniqueId val="{00000008-7655-4CC5-9AFB-731CB2EE4A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7655-4CC5-9AFB-731CB2EE4A35}"/>
              </c:ext>
            </c:extLst>
          </c:dPt>
          <c:xVal>
            <c:numRef>
              <c:f>Sheet1!$B$12</c:f>
              <c:numCache>
                <c:formatCode>0.0</c:formatCode>
                <c:ptCount val="1"/>
                <c:pt idx="0">
                  <c:v>7.6608375237335524</c:v>
                </c:pt>
              </c:numCache>
            </c:numRef>
          </c:xVal>
          <c:yVal>
            <c:numLit>
              <c:formatCode>General</c:formatCode>
              <c:ptCount val="1"/>
              <c:pt idx="0">
                <c:v>1</c:v>
              </c:pt>
            </c:numLit>
          </c:yVal>
          <c:smooth val="0"/>
          <c:extLst>
            <c:ext xmlns:c16="http://schemas.microsoft.com/office/drawing/2014/chart" uri="{C3380CC4-5D6E-409C-BE32-E72D297353CC}">
              <c16:uniqueId val="{0000000A-7655-4CC5-9AFB-731CB2EE4A35}"/>
            </c:ext>
          </c:extLst>
        </c:ser>
        <c:ser>
          <c:idx val="9"/>
          <c:order val="10"/>
          <c:tx>
            <c:v>label</c:v>
          </c:tx>
          <c:spPr>
            <a:ln w="25400" cap="rnd">
              <a:noFill/>
              <a:round/>
            </a:ln>
            <a:effectLst/>
          </c:spPr>
          <c:marker>
            <c:symbol val="none"/>
          </c:marker>
          <c:dLbls>
            <c:dLbl>
              <c:idx val="0"/>
              <c:tx>
                <c:rich>
                  <a:bodyPr/>
                  <a:lstStyle/>
                  <a:p>
                    <a:fld id="{26957DEC-AC81-4AEF-9529-8BEA016BA852}"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7655-4CC5-9AFB-731CB2EE4A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Q40. Overall, in the last 12 months, did you feel that you were treated with respect and dignity by NHS mental health services?</c:v>
                  </c:pt>
                </c15:dlblRangeCache>
              </c15:datalabelsRange>
            </c:ext>
            <c:ext xmlns:c16="http://schemas.microsoft.com/office/drawing/2014/chart" uri="{C3380CC4-5D6E-409C-BE32-E72D297353CC}">
              <c16:uniqueId val="{0000000C-7655-4CC5-9AFB-731CB2EE4A35}"/>
            </c:ext>
          </c:extLst>
        </c:ser>
        <c:dLbls>
          <c:showLegendKey val="0"/>
          <c:showVal val="0"/>
          <c:showCatName val="0"/>
          <c:showSerName val="0"/>
          <c:showPercent val="0"/>
          <c:showBubbleSize val="0"/>
        </c:dLbls>
        <c:axId val="904168224"/>
        <c:axId val="904163328"/>
      </c:scatterChart>
      <c:catAx>
        <c:axId val="904164960"/>
        <c:scaling>
          <c:orientation val="minMax"/>
        </c:scaling>
        <c:delete val="1"/>
        <c:axPos val="l"/>
        <c:numFmt formatCode="General" sourceLinked="1"/>
        <c:majorTickMark val="out"/>
        <c:minorTickMark val="none"/>
        <c:tickLblPos val="nextTo"/>
        <c:crossAx val="904166592"/>
        <c:crosses val="autoZero"/>
        <c:auto val="1"/>
        <c:lblAlgn val="ctr"/>
        <c:lblOffset val="100"/>
        <c:noMultiLvlLbl val="0"/>
      </c:catAx>
      <c:valAx>
        <c:axId val="904166592"/>
        <c:scaling>
          <c:orientation val="minMax"/>
          <c:min val="1"/>
        </c:scaling>
        <c:delete val="1"/>
        <c:axPos val="b"/>
        <c:numFmt formatCode="General" sourceLinked="1"/>
        <c:majorTickMark val="none"/>
        <c:minorTickMark val="none"/>
        <c:tickLblPos val="nextTo"/>
        <c:crossAx val="904164960"/>
        <c:crosses val="autoZero"/>
        <c:crossBetween val="between"/>
      </c:valAx>
      <c:valAx>
        <c:axId val="904163328"/>
        <c:scaling>
          <c:orientation val="minMax"/>
          <c:min val="0"/>
        </c:scaling>
        <c:delete val="1"/>
        <c:axPos val="r"/>
        <c:numFmt formatCode="#;;0" sourceLinked="0"/>
        <c:majorTickMark val="out"/>
        <c:minorTickMark val="none"/>
        <c:tickLblPos val="nextTo"/>
        <c:crossAx val="904168224"/>
        <c:crosses val="max"/>
        <c:crossBetween val="midCat"/>
        <c:majorUnit val="1"/>
      </c:valAx>
      <c:valAx>
        <c:axId val="90416822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416332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4069616567529498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6.6341588561169331</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0.13169804621842118</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0.35505796996460059</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9.898750742600182E-2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1.0334154793112198</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9.8987507426002708E-2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0.20773597539636057</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1488"/>
        <c:axId val="90417420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6.6341588561169331</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7.7366101193815666</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24FA403A-59F2-4F63-9518-47F5285810C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Q13. Did your NHS mental health team treat you with care and compassion?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6384"/>
        <c:axId val="904170944"/>
      </c:scatterChart>
      <c:catAx>
        <c:axId val="904171488"/>
        <c:scaling>
          <c:orientation val="minMax"/>
        </c:scaling>
        <c:delete val="1"/>
        <c:axPos val="l"/>
        <c:numFmt formatCode="General" sourceLinked="1"/>
        <c:majorTickMark val="out"/>
        <c:minorTickMark val="none"/>
        <c:tickLblPos val="nextTo"/>
        <c:crossAx val="904174208"/>
        <c:crosses val="autoZero"/>
        <c:auto val="1"/>
        <c:lblAlgn val="ctr"/>
        <c:lblOffset val="100"/>
        <c:noMultiLvlLbl val="0"/>
      </c:catAx>
      <c:valAx>
        <c:axId val="904174208"/>
        <c:scaling>
          <c:orientation val="minMax"/>
          <c:min val="1"/>
        </c:scaling>
        <c:delete val="1"/>
        <c:axPos val="b"/>
        <c:numFmt formatCode="General" sourceLinked="1"/>
        <c:majorTickMark val="none"/>
        <c:minorTickMark val="none"/>
        <c:tickLblPos val="nextTo"/>
        <c:crossAx val="904171488"/>
        <c:crosses val="autoZero"/>
        <c:crossBetween val="between"/>
      </c:valAx>
      <c:valAx>
        <c:axId val="904170944"/>
        <c:scaling>
          <c:orientation val="minMax"/>
          <c:min val="0"/>
        </c:scaling>
        <c:delete val="1"/>
        <c:axPos val="r"/>
        <c:numFmt formatCode="#;;0" sourceLinked="0"/>
        <c:majorTickMark val="out"/>
        <c:minorTickMark val="none"/>
        <c:tickLblPos val="nextTo"/>
        <c:crossAx val="904176384"/>
        <c:crosses val="max"/>
        <c:crossBetween val="midCat"/>
        <c:majorUnit val="1"/>
      </c:valAx>
      <c:valAx>
        <c:axId val="90417638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094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275D-4B60-A7BF-E595036075D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5.4551759647488964</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275D-4B60-A7BF-E595036075D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5.8148112430157202</c:v>
                </c:pt>
                <c:pt idx="2">
                  <c:v>5.8373913374607476</c:v>
                </c:pt>
                <c:pt idx="3">
                  <c:v>5.9181707970696298</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275D-4B60-A7BF-E595036075DC}"/>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#N/A</c:v>
                </c:pt>
                <c:pt idx="3">
                  <c:v>#N/A</c:v>
                </c:pt>
                <c:pt idx="4">
                  <c:v>5.9534615328429323</c:v>
                </c:pt>
                <c:pt idx="5">
                  <c:v>6.037301071946958</c:v>
                </c:pt>
                <c:pt idx="6">
                  <c:v>6.0541444273096046</c:v>
                </c:pt>
                <c:pt idx="7">
                  <c:v>6.1108873649904503</c:v>
                </c:pt>
                <c:pt idx="8">
                  <c:v>6.113755059867251</c:v>
                </c:pt>
                <c:pt idx="9">
                  <c:v>6.1535278437317968</c:v>
                </c:pt>
                <c:pt idx="10">
                  <c:v>6.179833361772614</c:v>
                </c:pt>
                <c:pt idx="11">
                  <c:v>6.1908891159447874</c:v>
                </c:pt>
                <c:pt idx="12">
                  <c:v>6.233224054670008</c:v>
                </c:pt>
                <c:pt idx="13">
                  <c:v>6.2434555706069643</c:v>
                </c:pt>
                <c:pt idx="14">
                  <c:v>6.2730445952391074</c:v>
                </c:pt>
                <c:pt idx="15">
                  <c:v>6.2730658977177356</c:v>
                </c:pt>
                <c:pt idx="16">
                  <c:v>6.3290546649077424</c:v>
                </c:pt>
                <c:pt idx="17">
                  <c:v>6.3579442610146151</c:v>
                </c:pt>
                <c:pt idx="18">
                  <c:v>6.3708116762141049</c:v>
                </c:pt>
                <c:pt idx="19">
                  <c:v>6.3757064469358617</c:v>
                </c:pt>
                <c:pt idx="20">
                  <c:v>6.3778151863079859</c:v>
                </c:pt>
                <c:pt idx="21">
                  <c:v>6.3827623486331984</c:v>
                </c:pt>
                <c:pt idx="22">
                  <c:v>6.4009364014812133</c:v>
                </c:pt>
                <c:pt idx="23">
                  <c:v>6.4057749285126953</c:v>
                </c:pt>
                <c:pt idx="24">
                  <c:v>6.431742524650705</c:v>
                </c:pt>
                <c:pt idx="25">
                  <c:v>6.4410699181897781</c:v>
                </c:pt>
                <c:pt idx="26">
                  <c:v>6.4456996994108611</c:v>
                </c:pt>
                <c:pt idx="27">
                  <c:v>6.4485355021077337</c:v>
                </c:pt>
                <c:pt idx="28">
                  <c:v>6.4499795263583346</c:v>
                </c:pt>
                <c:pt idx="29">
                  <c:v>6.4586103444036729</c:v>
                </c:pt>
                <c:pt idx="30">
                  <c:v>6.5059246261206756</c:v>
                </c:pt>
                <c:pt idx="31">
                  <c:v>6.6376319824661936</c:v>
                </c:pt>
                <c:pt idx="32">
                  <c:v>6.6790155357776841</c:v>
                </c:pt>
                <c:pt idx="33">
                  <c:v>6.7012760627727612</c:v>
                </c:pt>
                <c:pt idx="34">
                  <c:v>6.7140190623307729</c:v>
                </c:pt>
                <c:pt idx="35">
                  <c:v>6.72745017010143</c:v>
                </c:pt>
                <c:pt idx="36">
                  <c:v>6.7328618048405326</c:v>
                </c:pt>
                <c:pt idx="37">
                  <c:v>6.7860800010590294</c:v>
                </c:pt>
                <c:pt idx="38">
                  <c:v>6.8097487789047157</c:v>
                </c:pt>
                <c:pt idx="39">
                  <c:v>6.8361613783336441</c:v>
                </c:pt>
                <c:pt idx="40">
                  <c:v>6.8815846209080931</c:v>
                </c:pt>
                <c:pt idx="41">
                  <c:v>6.9095799452440074</c:v>
                </c:pt>
                <c:pt idx="42">
                  <c:v>6.9253576084493993</c:v>
                </c:pt>
                <c:pt idx="43">
                  <c:v>6.9305615291861704</c:v>
                </c:pt>
                <c:pt idx="44">
                  <c:v>7.0020838354141706</c:v>
                </c:pt>
                <c:pt idx="45">
                  <c:v>7.0361730575683996</c:v>
                </c:pt>
                <c:pt idx="46">
                  <c:v>7.0381042640544402</c:v>
                </c:pt>
                <c:pt idx="47">
                  <c:v>7.0533920231461424</c:v>
                </c:pt>
                <c:pt idx="48">
                  <c:v>7.0710178719624679</c:v>
                </c:pt>
                <c:pt idx="49">
                  <c:v>#N/A</c:v>
                </c:pt>
                <c:pt idx="50">
                  <c:v>#N/A</c:v>
                </c:pt>
                <c:pt idx="51">
                  <c:v>#N/A</c:v>
                </c:pt>
              </c:numCache>
            </c:numRef>
          </c:val>
          <c:extLst>
            <c:ext xmlns:c16="http://schemas.microsoft.com/office/drawing/2014/chart" uri="{C3380CC4-5D6E-409C-BE32-E72D297353CC}">
              <c16:uniqueId val="{00000003-275D-4B60-A7BF-E595036075D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7.1393866305368947</c:v>
                </c:pt>
                <c:pt idx="50">
                  <c:v>#N/A</c:v>
                </c:pt>
                <c:pt idx="51">
                  <c:v>#N/A</c:v>
                </c:pt>
              </c:numCache>
            </c:numRef>
          </c:val>
          <c:extLst>
            <c:ext xmlns:c16="http://schemas.microsoft.com/office/drawing/2014/chart" uri="{C3380CC4-5D6E-409C-BE32-E72D297353CC}">
              <c16:uniqueId val="{00000004-275D-4B60-A7BF-E595036075D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7.1338956167598342</c:v>
                </c:pt>
                <c:pt idx="51">
                  <c:v>#N/A</c:v>
                </c:pt>
              </c:numCache>
            </c:numRef>
          </c:val>
          <c:extLst>
            <c:ext xmlns:c16="http://schemas.microsoft.com/office/drawing/2014/chart" uri="{C3380CC4-5D6E-409C-BE32-E72D297353CC}">
              <c16:uniqueId val="{00000005-275D-4B60-A7BF-E595036075D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7.7217671294516617</c:v>
                </c:pt>
              </c:numCache>
            </c:numRef>
          </c:val>
          <c:extLst>
            <c:ext xmlns:c16="http://schemas.microsoft.com/office/drawing/2014/chart" uri="{C3380CC4-5D6E-409C-BE32-E72D297353CC}">
              <c16:uniqueId val="{00000006-275D-4B60-A7BF-E595036075DC}"/>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5.4551759647488964</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275D-4B60-A7BF-E595036075DC}"/>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4069618863049095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5.4551759647488964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0.34385352621809595</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0.11421761570716704</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1.1924156406306352</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0.11421761570716704</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0.40968679605857705</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9.2199970381122931E-2</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5296"/>
        <c:axId val="90417203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5.4551759647488964</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6.509454926989477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4549945295014747"/>
                  <c:y val="-4.1976036544698978E-3"/>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319F11F8-E48E-4D84-96EC-0480863F4BFF}"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2303282311200723"/>
                      <c:h val="0.50403830557073981"/>
                    </c:manualLayout>
                  </c15:layout>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Q39. Overall, in the last 12 months, how was your experience of using the NHS mental health services? </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3664"/>
        <c:axId val="904173120"/>
      </c:scatterChart>
      <c:catAx>
        <c:axId val="904175296"/>
        <c:scaling>
          <c:orientation val="minMax"/>
        </c:scaling>
        <c:delete val="1"/>
        <c:axPos val="l"/>
        <c:numFmt formatCode="General" sourceLinked="1"/>
        <c:majorTickMark val="out"/>
        <c:minorTickMark val="none"/>
        <c:tickLblPos val="nextTo"/>
        <c:crossAx val="904172032"/>
        <c:crosses val="autoZero"/>
        <c:auto val="1"/>
        <c:lblAlgn val="ctr"/>
        <c:lblOffset val="100"/>
        <c:noMultiLvlLbl val="0"/>
      </c:catAx>
      <c:valAx>
        <c:axId val="904172032"/>
        <c:scaling>
          <c:orientation val="minMax"/>
          <c:min val="1"/>
        </c:scaling>
        <c:delete val="1"/>
        <c:axPos val="b"/>
        <c:numFmt formatCode="General" sourceLinked="1"/>
        <c:majorTickMark val="none"/>
        <c:minorTickMark val="none"/>
        <c:tickLblPos val="nextTo"/>
        <c:crossAx val="904175296"/>
        <c:crosses val="autoZero"/>
        <c:crossBetween val="between"/>
      </c:valAx>
      <c:valAx>
        <c:axId val="904173120"/>
        <c:scaling>
          <c:orientation val="minMax"/>
          <c:min val="0"/>
        </c:scaling>
        <c:delete val="1"/>
        <c:axPos val="r"/>
        <c:numFmt formatCode="#;;0" sourceLinked="0"/>
        <c:majorTickMark val="out"/>
        <c:minorTickMark val="none"/>
        <c:tickLblPos val="nextTo"/>
        <c:crossAx val="904173664"/>
        <c:crosses val="max"/>
        <c:crossBetween val="midCat"/>
        <c:majorUnit val="1"/>
      </c:valAx>
      <c:valAx>
        <c:axId val="90417366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312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275D-4B60-A7BF-E595036075D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1.675908617062879</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275D-4B60-A7BF-E595036075D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1.927904805420015</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275D-4B60-A7BF-E595036075DC}"/>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1.9474802024856981</c:v>
                </c:pt>
                <c:pt idx="3">
                  <c:v>1.989495453612435</c:v>
                </c:pt>
                <c:pt idx="4">
                  <c:v>1.9912977445324711</c:v>
                </c:pt>
                <c:pt idx="5">
                  <c:v>2.0286576630870981</c:v>
                </c:pt>
                <c:pt idx="6">
                  <c:v>2.1057365013961169</c:v>
                </c:pt>
                <c:pt idx="7">
                  <c:v>2.273509345682875</c:v>
                </c:pt>
                <c:pt idx="8">
                  <c:v>2.2793750473684602</c:v>
                </c:pt>
                <c:pt idx="9">
                  <c:v>2.295435479282554</c:v>
                </c:pt>
                <c:pt idx="10">
                  <c:v>2.3140222473310268</c:v>
                </c:pt>
                <c:pt idx="11">
                  <c:v>2.317437063480968</c:v>
                </c:pt>
                <c:pt idx="12">
                  <c:v>2.3667257986008869</c:v>
                </c:pt>
                <c:pt idx="13">
                  <c:v>2.3694909804537838</c:v>
                </c:pt>
                <c:pt idx="14">
                  <c:v>2.4272646024288771</c:v>
                </c:pt>
                <c:pt idx="15">
                  <c:v>2.436968292782014</c:v>
                </c:pt>
                <c:pt idx="16">
                  <c:v>2.4996342022775142</c:v>
                </c:pt>
                <c:pt idx="17">
                  <c:v>2.5687215034017701</c:v>
                </c:pt>
                <c:pt idx="18">
                  <c:v>2.5904287469663458</c:v>
                </c:pt>
                <c:pt idx="19">
                  <c:v>2.607633320240168</c:v>
                </c:pt>
                <c:pt idx="20">
                  <c:v>2.6854954313102919</c:v>
                </c:pt>
                <c:pt idx="21">
                  <c:v>2.7436868207826071</c:v>
                </c:pt>
                <c:pt idx="22">
                  <c:v>2.7939132375479678</c:v>
                </c:pt>
                <c:pt idx="23">
                  <c:v>2.795817120050025</c:v>
                </c:pt>
                <c:pt idx="24">
                  <c:v>2.8429523569415731</c:v>
                </c:pt>
                <c:pt idx="25">
                  <c:v>2.9068555611341531</c:v>
                </c:pt>
                <c:pt idx="26">
                  <c:v>2.9330027515329862</c:v>
                </c:pt>
                <c:pt idx="27">
                  <c:v>2.9467006066010981</c:v>
                </c:pt>
                <c:pt idx="28">
                  <c:v>2.949638372149106</c:v>
                </c:pt>
                <c:pt idx="29">
                  <c:v>2.952882018574039</c:v>
                </c:pt>
                <c:pt idx="30">
                  <c:v>3.025632480258345</c:v>
                </c:pt>
                <c:pt idx="31">
                  <c:v>3.031392527154527</c:v>
                </c:pt>
                <c:pt idx="32">
                  <c:v>3.164920954236857</c:v>
                </c:pt>
                <c:pt idx="33">
                  <c:v>3.2463480724130971</c:v>
                </c:pt>
                <c:pt idx="34">
                  <c:v>3.2914980892730048</c:v>
                </c:pt>
                <c:pt idx="35">
                  <c:v>3.304107042368245</c:v>
                </c:pt>
                <c:pt idx="36">
                  <c:v>3.351675237275312</c:v>
                </c:pt>
                <c:pt idx="37">
                  <c:v>3.3620620407437962</c:v>
                </c:pt>
                <c:pt idx="38">
                  <c:v>3.4733829644739531</c:v>
                </c:pt>
                <c:pt idx="39">
                  <c:v>3.4772328008939661</c:v>
                </c:pt>
                <c:pt idx="40">
                  <c:v>3.4821910239287099</c:v>
                </c:pt>
                <c:pt idx="41">
                  <c:v>3.5877593067505291</c:v>
                </c:pt>
                <c:pt idx="42">
                  <c:v>3.6356145036517851</c:v>
                </c:pt>
                <c:pt idx="43">
                  <c:v>3.720237503440762</c:v>
                </c:pt>
                <c:pt idx="44">
                  <c:v>3.8460558007816781</c:v>
                </c:pt>
                <c:pt idx="45">
                  <c:v>3.9073859989683468</c:v>
                </c:pt>
                <c:pt idx="46">
                  <c:v>3.9092379612979071</c:v>
                </c:pt>
                <c:pt idx="47">
                  <c:v>3.960910936530142</c:v>
                </c:pt>
                <c:pt idx="48">
                  <c:v>3.9967043343958188</c:v>
                </c:pt>
                <c:pt idx="49">
                  <c:v>#N/A</c:v>
                </c:pt>
                <c:pt idx="50">
                  <c:v>#N/A</c:v>
                </c:pt>
                <c:pt idx="51">
                  <c:v>#N/A</c:v>
                </c:pt>
              </c:numCache>
            </c:numRef>
          </c:val>
          <c:extLst>
            <c:ext xmlns:c16="http://schemas.microsoft.com/office/drawing/2014/chart" uri="{C3380CC4-5D6E-409C-BE32-E72D297353CC}">
              <c16:uniqueId val="{00000003-275D-4B60-A7BF-E595036075D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4.1065307819676704</c:v>
                </c:pt>
                <c:pt idx="50">
                  <c:v>#N/A</c:v>
                </c:pt>
                <c:pt idx="51">
                  <c:v>#N/A</c:v>
                </c:pt>
              </c:numCache>
            </c:numRef>
          </c:val>
          <c:extLst>
            <c:ext xmlns:c16="http://schemas.microsoft.com/office/drawing/2014/chart" uri="{C3380CC4-5D6E-409C-BE32-E72D297353CC}">
              <c16:uniqueId val="{00000004-275D-4B60-A7BF-E595036075D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4.4983189976952369</c:v>
                </c:pt>
                <c:pt idx="51">
                  <c:v>4.6569404664966418</c:v>
                </c:pt>
              </c:numCache>
            </c:numRef>
          </c:val>
          <c:extLst>
            <c:ext xmlns:c16="http://schemas.microsoft.com/office/drawing/2014/chart" uri="{C3380CC4-5D6E-409C-BE32-E72D297353CC}">
              <c16:uniqueId val="{00000005-275D-4B60-A7BF-E595036075D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275D-4B60-A7BF-E595036075DC}"/>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1.9912977445324711</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275D-4B60-A7BF-E595036075DC}"/>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3995161498708010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1.675908617062879</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0.11983683310753812</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0.18619261002754484</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1.943824330354621</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0.18619261002754417</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0.54498546591651476</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5296"/>
        <c:axId val="90417203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1.9912977445324711</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2.9538502253752719</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8040AA44-45F6-4E06-8B52-12C77082B1C0}"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Q41. Aside from this questionnaire, in the last 12 months, have you been asked by NHS mental health services to give your views on the quality of your care?</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3664"/>
        <c:axId val="904173120"/>
      </c:scatterChart>
      <c:catAx>
        <c:axId val="904175296"/>
        <c:scaling>
          <c:orientation val="minMax"/>
        </c:scaling>
        <c:delete val="1"/>
        <c:axPos val="l"/>
        <c:numFmt formatCode="General" sourceLinked="1"/>
        <c:majorTickMark val="out"/>
        <c:minorTickMark val="none"/>
        <c:tickLblPos val="nextTo"/>
        <c:crossAx val="904172032"/>
        <c:crosses val="autoZero"/>
        <c:auto val="1"/>
        <c:lblAlgn val="ctr"/>
        <c:lblOffset val="100"/>
        <c:noMultiLvlLbl val="0"/>
      </c:catAx>
      <c:valAx>
        <c:axId val="904172032"/>
        <c:scaling>
          <c:orientation val="minMax"/>
          <c:min val="1"/>
        </c:scaling>
        <c:delete val="1"/>
        <c:axPos val="b"/>
        <c:numFmt formatCode="General" sourceLinked="1"/>
        <c:majorTickMark val="none"/>
        <c:minorTickMark val="none"/>
        <c:tickLblPos val="nextTo"/>
        <c:crossAx val="904175296"/>
        <c:crosses val="autoZero"/>
        <c:crossBetween val="between"/>
      </c:valAx>
      <c:valAx>
        <c:axId val="904173120"/>
        <c:scaling>
          <c:orientation val="minMax"/>
          <c:min val="0"/>
        </c:scaling>
        <c:delete val="1"/>
        <c:axPos val="r"/>
        <c:numFmt formatCode="#;;0" sourceLinked="0"/>
        <c:majorTickMark val="out"/>
        <c:minorTickMark val="none"/>
        <c:tickLblPos val="nextTo"/>
        <c:crossAx val="904173664"/>
        <c:crosses val="max"/>
        <c:crossBetween val="midCat"/>
        <c:majorUnit val="1"/>
      </c:valAx>
      <c:valAx>
        <c:axId val="90417366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312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090928800366451"/>
          <c:w val="0.74050409342017565"/>
          <c:h val="0.416686110727370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6.0655110000234167</c:v>
                </c:pt>
              </c:numCache>
            </c:numRef>
          </c:val>
          <c:extLst>
            <c:ext xmlns:c16="http://schemas.microsoft.com/office/drawing/2014/chart" uri="{C3380CC4-5D6E-409C-BE32-E72D297353CC}">
              <c16:uniqueId val="{00000000-9A0D-4504-87B1-10F37340587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A0D-4504-87B1-10F37340587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0.12339358358386399</c:v>
                </c:pt>
              </c:numCache>
            </c:numRef>
          </c:val>
          <c:extLst>
            <c:ext xmlns:c16="http://schemas.microsoft.com/office/drawing/2014/chart" uri="{C3380CC4-5D6E-409C-BE32-E72D297353CC}">
              <c16:uniqueId val="{00000002-9A0D-4504-87B1-10F37340587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0.16478436019512532</c:v>
                </c:pt>
              </c:numCache>
            </c:numRef>
          </c:val>
          <c:extLst>
            <c:ext xmlns:c16="http://schemas.microsoft.com/office/drawing/2014/chart" uri="{C3380CC4-5D6E-409C-BE32-E72D297353CC}">
              <c16:uniqueId val="{00000003-9A0D-4504-87B1-10F37340587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1.7203252511569547</c:v>
                </c:pt>
              </c:numCache>
            </c:numRef>
          </c:val>
          <c:extLst>
            <c:ext xmlns:c16="http://schemas.microsoft.com/office/drawing/2014/chart" uri="{C3380CC4-5D6E-409C-BE32-E72D297353CC}">
              <c16:uniqueId val="{00000004-9A0D-4504-87B1-10F37340587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9.8408176414196191E-2</c:v>
                </c:pt>
              </c:numCache>
            </c:numRef>
          </c:val>
          <c:extLst>
            <c:ext xmlns:c16="http://schemas.microsoft.com/office/drawing/2014/chart" uri="{C3380CC4-5D6E-409C-BE32-E72D297353CC}">
              <c16:uniqueId val="{00000005-9A0D-4504-87B1-10F37340587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9A0D-4504-87B1-10F37340587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A0D-4504-87B1-10F37340587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7.0663332982946168</c:v>
                </c:pt>
              </c:numCache>
            </c:numRef>
          </c:xVal>
          <c:yVal>
            <c:numLit>
              <c:formatCode>General</c:formatCode>
              <c:ptCount val="1"/>
              <c:pt idx="0">
                <c:v>1</c:v>
              </c:pt>
            </c:numLit>
          </c:yVal>
          <c:smooth val="0"/>
          <c:extLst>
            <c:ext xmlns:c16="http://schemas.microsoft.com/office/drawing/2014/chart" uri="{C3380CC4-5D6E-409C-BE32-E72D297353CC}">
              <c16:uniqueId val="{00000008-9A0D-4504-87B1-10F37340587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A0D-4504-87B1-10F373405877}"/>
              </c:ext>
            </c:extLst>
          </c:dPt>
          <c:xVal>
            <c:numRef>
              <c:f>Sheet1!$B$12</c:f>
              <c:numCache>
                <c:formatCode>0.0</c:formatCode>
                <c:ptCount val="1"/>
                <c:pt idx="0">
                  <c:v>7.2138515693808829</c:v>
                </c:pt>
              </c:numCache>
            </c:numRef>
          </c:xVal>
          <c:yVal>
            <c:numLit>
              <c:formatCode>General</c:formatCode>
              <c:ptCount val="1"/>
              <c:pt idx="0">
                <c:v>1</c:v>
              </c:pt>
            </c:numLit>
          </c:yVal>
          <c:smooth val="0"/>
          <c:extLst>
            <c:ext xmlns:c16="http://schemas.microsoft.com/office/drawing/2014/chart" uri="{C3380CC4-5D6E-409C-BE32-E72D297353CC}">
              <c16:uniqueId val="{0000000A-9A0D-4504-87B1-10F373405877}"/>
            </c:ext>
          </c:extLst>
        </c:ser>
        <c:ser>
          <c:idx val="9"/>
          <c:order val="10"/>
          <c:tx>
            <c:v>label</c:v>
          </c:tx>
          <c:spPr>
            <a:ln w="25400" cap="rnd">
              <a:noFill/>
              <a:round/>
            </a:ln>
            <a:effectLst/>
          </c:spPr>
          <c:marker>
            <c:symbol val="none"/>
          </c:marker>
          <c:dLbls>
            <c:dLbl>
              <c:idx val="0"/>
              <c:tx>
                <c:rich>
                  <a:bodyPr/>
                  <a:lstStyle/>
                  <a:p>
                    <a:fld id="{2667D215-1080-4EEC-9FE4-0731E27F77FB}"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9A0D-4504-87B1-10F37340587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Q11. Did your NHS mental health team consider how areas of your life impact your mental health?</c:v>
                  </c:pt>
                </c15:dlblRangeCache>
              </c15:datalabelsRange>
            </c:ext>
            <c:ext xmlns:c16="http://schemas.microsoft.com/office/drawing/2014/chart" uri="{C3380CC4-5D6E-409C-BE32-E72D297353CC}">
              <c16:uniqueId val="{0000000C-9A0D-4504-87B1-10F37340587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5.5828357567798141</c:v>
                </c:pt>
              </c:numCache>
            </c:numRef>
          </c:val>
          <c:extLst>
            <c:ext xmlns:c16="http://schemas.microsoft.com/office/drawing/2014/chart" uri="{C3380CC4-5D6E-409C-BE32-E72D297353CC}">
              <c16:uniqueId val="{00000000-9A0D-4504-87B1-10F37340587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A0D-4504-87B1-10F37340587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0.12326442281274197</c:v>
                </c:pt>
              </c:numCache>
            </c:numRef>
          </c:val>
          <c:extLst>
            <c:ext xmlns:c16="http://schemas.microsoft.com/office/drawing/2014/chart" uri="{C3380CC4-5D6E-409C-BE32-E72D297353CC}">
              <c16:uniqueId val="{00000002-9A0D-4504-87B1-10F37340587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0.11012541910611695</c:v>
                </c:pt>
              </c:numCache>
            </c:numRef>
          </c:val>
          <c:extLst>
            <c:ext xmlns:c16="http://schemas.microsoft.com/office/drawing/2014/chart" uri="{C3380CC4-5D6E-409C-BE32-E72D297353CC}">
              <c16:uniqueId val="{00000003-9A0D-4504-87B1-10F37340587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1.1496936909434918</c:v>
                </c:pt>
              </c:numCache>
            </c:numRef>
          </c:val>
          <c:extLst>
            <c:ext xmlns:c16="http://schemas.microsoft.com/office/drawing/2014/chart" uri="{C3380CC4-5D6E-409C-BE32-E72D297353CC}">
              <c16:uniqueId val="{00000004-9A0D-4504-87B1-10F37340587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0.11012541910611695</c:v>
                </c:pt>
              </c:numCache>
            </c:numRef>
          </c:val>
          <c:extLst>
            <c:ext xmlns:c16="http://schemas.microsoft.com/office/drawing/2014/chart" uri="{C3380CC4-5D6E-409C-BE32-E72D297353CC}">
              <c16:uniqueId val="{00000005-9A0D-4504-87B1-10F37340587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0.31532324508305543</c:v>
                </c:pt>
              </c:numCache>
            </c:numRef>
          </c:val>
          <c:extLst>
            <c:ext xmlns:c16="http://schemas.microsoft.com/office/drawing/2014/chart" uri="{C3380CC4-5D6E-409C-BE32-E72D297353CC}">
              <c16:uniqueId val="{00000006-9A0D-4504-87B1-10F37340587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A0D-4504-87B1-10F37340587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5.5828357567798141</c:v>
                </c:pt>
              </c:numCache>
            </c:numRef>
          </c:xVal>
          <c:yVal>
            <c:numLit>
              <c:formatCode>General</c:formatCode>
              <c:ptCount val="1"/>
              <c:pt idx="0">
                <c:v>1</c:v>
              </c:pt>
            </c:numLit>
          </c:yVal>
          <c:smooth val="0"/>
          <c:extLst>
            <c:ext xmlns:c16="http://schemas.microsoft.com/office/drawing/2014/chart" uri="{C3380CC4-5D6E-409C-BE32-E72D297353CC}">
              <c16:uniqueId val="{00000008-9A0D-4504-87B1-10F37340587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A0D-4504-87B1-10F373405877}"/>
              </c:ext>
            </c:extLst>
          </c:dPt>
          <c:xVal>
            <c:numRef>
              <c:f>Sheet1!$B$12</c:f>
              <c:numCache>
                <c:formatCode>0.0</c:formatCode>
                <c:ptCount val="1"/>
                <c:pt idx="0">
                  <c:v>6.391072444170419</c:v>
                </c:pt>
              </c:numCache>
            </c:numRef>
          </c:xVal>
          <c:yVal>
            <c:numLit>
              <c:formatCode>General</c:formatCode>
              <c:ptCount val="1"/>
              <c:pt idx="0">
                <c:v>1</c:v>
              </c:pt>
            </c:numLit>
          </c:yVal>
          <c:smooth val="0"/>
          <c:extLst>
            <c:ext xmlns:c16="http://schemas.microsoft.com/office/drawing/2014/chart" uri="{C3380CC4-5D6E-409C-BE32-E72D297353CC}">
              <c16:uniqueId val="{0000000A-9A0D-4504-87B1-10F373405877}"/>
            </c:ext>
          </c:extLst>
        </c:ser>
        <c:ser>
          <c:idx val="9"/>
          <c:order val="10"/>
          <c:tx>
            <c:v>label</c:v>
          </c:tx>
          <c:spPr>
            <a:ln w="25400" cap="rnd">
              <a:noFill/>
              <a:round/>
            </a:ln>
            <a:effectLst/>
          </c:spPr>
          <c:marker>
            <c:symbol val="none"/>
          </c:marker>
          <c:dLbls>
            <c:dLbl>
              <c:idx val="0"/>
              <c:tx>
                <c:rich>
                  <a:bodyPr/>
                  <a:lstStyle/>
                  <a:p>
                    <a:fld id="{2667D215-1080-4EEC-9FE4-0731E27F77FB}"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9A0D-4504-87B1-10F37340587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Q11. Did your NHS mental health team consider how areas of your life impact your mental health?</c:v>
                  </c:pt>
                </c15:dlblRangeCache>
              </c15:datalabelsRange>
            </c:ext>
            <c:ext xmlns:c16="http://schemas.microsoft.com/office/drawing/2014/chart" uri="{C3380CC4-5D6E-409C-BE32-E72D297353CC}">
              <c16:uniqueId val="{0000000C-9A0D-4504-87B1-10F37340587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2175665910816849"/>
          <c:w val="0.74050409342017565"/>
          <c:h val="0.37044419387993216"/>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5.6748282155236831</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0.38086813622039362</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0.17351555388699236</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1.7027249266153577</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6.997872002622227</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7.1349507405144692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AE73506F-93C4-49CB-A959-8F99BA5C593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Q10. Did you get the help you needed?</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48390924107352368"/>
          <c:w val="0.74050409342017565"/>
          <c:h val="0.425080657048411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7.4957240580491291</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9.2916953908640743E-2</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1.6395155337884697</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0.15704386021399763</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3.6788240700127872E-2</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4140544"/>
        <c:axId val="89414217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8.0939790345085143</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8.4083987788520052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022598119183992"/>
                  <c:y val="1.6789423136030573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5D469492-16B5-44BD-9FF7-C5581699FBA3}"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142358110268718"/>
                      <c:h val="0.36404966134284972"/>
                    </c:manualLayout>
                  </c15:layout>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Q9. Did you feel your NHS mental health team listened to what you had to say?</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4147072"/>
        <c:axId val="894141088"/>
      </c:scatterChart>
      <c:catAx>
        <c:axId val="894140544"/>
        <c:scaling>
          <c:orientation val="minMax"/>
        </c:scaling>
        <c:delete val="1"/>
        <c:axPos val="l"/>
        <c:numFmt formatCode="General" sourceLinked="1"/>
        <c:majorTickMark val="out"/>
        <c:minorTickMark val="none"/>
        <c:tickLblPos val="nextTo"/>
        <c:crossAx val="894142176"/>
        <c:crosses val="autoZero"/>
        <c:auto val="1"/>
        <c:lblAlgn val="ctr"/>
        <c:lblOffset val="100"/>
        <c:noMultiLvlLbl val="0"/>
      </c:catAx>
      <c:valAx>
        <c:axId val="894142176"/>
        <c:scaling>
          <c:orientation val="minMax"/>
          <c:min val="1"/>
        </c:scaling>
        <c:delete val="1"/>
        <c:axPos val="b"/>
        <c:numFmt formatCode="General" sourceLinked="1"/>
        <c:majorTickMark val="none"/>
        <c:minorTickMark val="none"/>
        <c:tickLblPos val="nextTo"/>
        <c:crossAx val="894140544"/>
        <c:crosses val="autoZero"/>
        <c:crossBetween val="between"/>
      </c:valAx>
      <c:valAx>
        <c:axId val="894141088"/>
        <c:scaling>
          <c:orientation val="minMax"/>
          <c:min val="0"/>
        </c:scaling>
        <c:delete val="1"/>
        <c:axPos val="r"/>
        <c:numFmt formatCode="#;;0" sourceLinked="0"/>
        <c:majorTickMark val="out"/>
        <c:minorTickMark val="none"/>
        <c:tickLblPos val="nextTo"/>
        <c:crossAx val="894147072"/>
        <c:crosses val="max"/>
        <c:crossBetween val="midCat"/>
        <c:majorUnit val="1"/>
      </c:valAx>
      <c:valAx>
        <c:axId val="89414707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108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6149516438159218"/>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6.8195530991942617</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8.2607248945286926E-2</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0.16801082222562247</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1.7540090552290888</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2.8217880541046014E-3</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8.0862201638419702</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7.9471756979797146</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1606101574638634"/>
                  <c:y val="-8.3945463210405771E-3"/>
                </c:manualLayout>
              </c:layout>
              <c:tx>
                <c:rich>
                  <a:bodyPr/>
                  <a:lstStyle/>
                  <a:p>
                    <a:fld id="{EB5EDABF-3115-4C0C-91AA-4D991B6FDB26}"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5430654752807805"/>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4.4881141400362274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0.26032104514363485</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0.19842216103880705</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2.0714991011282233</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0.19842216103880705</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2.557293768836022E-2</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5.8151945670767322</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5.982606896782781</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1606101574638634"/>
                  <c:y val="-8.3945463210405771E-3"/>
                </c:manualLayout>
              </c:layout>
              <c:tx>
                <c:rich>
                  <a:bodyPr/>
                  <a:lstStyle/>
                  <a:p>
                    <a:fld id="{957357D9-8EAC-48A1-BF82-026D8802E612}" type="CELLRANGE">
                      <a:rPr lang="en-GB" dirty="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Q12. Did you have to repeat your mental health history to your NHS mental health team?</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3.1139427808181139</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0.95495164920607678</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0.32864830836540904</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3.431041531863503</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0.32864830836540904</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0.1206823335348215</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6873456"/>
        <c:axId val="896874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6.6349030594840652</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6.1130635043213513</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E6D72F91-48B4-417C-8AE3-3F83E423AF8B}"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Q14. Do you have a care plan?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6875088"/>
        <c:axId val="896868560"/>
      </c:scatterChart>
      <c:catAx>
        <c:axId val="896873456"/>
        <c:scaling>
          <c:orientation val="minMax"/>
        </c:scaling>
        <c:delete val="1"/>
        <c:axPos val="l"/>
        <c:numFmt formatCode="General" sourceLinked="1"/>
        <c:majorTickMark val="out"/>
        <c:minorTickMark val="none"/>
        <c:tickLblPos val="nextTo"/>
        <c:crossAx val="896874544"/>
        <c:crosses val="autoZero"/>
        <c:auto val="1"/>
        <c:lblAlgn val="ctr"/>
        <c:lblOffset val="100"/>
        <c:noMultiLvlLbl val="0"/>
      </c:catAx>
      <c:valAx>
        <c:axId val="896874544"/>
        <c:scaling>
          <c:orientation val="minMax"/>
          <c:min val="1"/>
        </c:scaling>
        <c:delete val="1"/>
        <c:axPos val="b"/>
        <c:numFmt formatCode="General" sourceLinked="1"/>
        <c:majorTickMark val="none"/>
        <c:minorTickMark val="none"/>
        <c:tickLblPos val="nextTo"/>
        <c:crossAx val="896873456"/>
        <c:crosses val="autoZero"/>
        <c:crossBetween val="between"/>
      </c:valAx>
      <c:valAx>
        <c:axId val="896868560"/>
        <c:scaling>
          <c:orientation val="minMax"/>
          <c:min val="0"/>
        </c:scaling>
        <c:delete val="1"/>
        <c:axPos val="r"/>
        <c:numFmt formatCode="#;;0" sourceLinked="0"/>
        <c:majorTickMark val="out"/>
        <c:minorTickMark val="none"/>
        <c:tickLblPos val="nextTo"/>
        <c:crossAx val="896875088"/>
        <c:crosses val="max"/>
        <c:crossBetween val="midCat"/>
        <c:majorUnit val="1"/>
      </c:valAx>
      <c:valAx>
        <c:axId val="896875088"/>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685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370370370370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4.9265324794144556</c:v>
                </c:pt>
              </c:numCache>
            </c:numRef>
          </c:val>
          <c:extLst>
            <c:ext xmlns:c16="http://schemas.microsoft.com/office/drawing/2014/chart" uri="{C3380CC4-5D6E-409C-BE32-E72D297353CC}">
              <c16:uniqueId val="{00000000-1EDE-42B2-887C-AA749720AA8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1EDE-42B2-887C-AA749720AA8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0.25504981747462629</c:v>
                </c:pt>
              </c:numCache>
            </c:numRef>
          </c:val>
          <c:extLst>
            <c:ext xmlns:c16="http://schemas.microsoft.com/office/drawing/2014/chart" uri="{C3380CC4-5D6E-409C-BE32-E72D297353CC}">
              <c16:uniqueId val="{00000002-1EDE-42B2-887C-AA749720AA8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0.16805167484731776</c:v>
                </c:pt>
              </c:numCache>
            </c:numRef>
          </c:val>
          <c:extLst>
            <c:ext xmlns:c16="http://schemas.microsoft.com/office/drawing/2014/chart" uri="{C3380CC4-5D6E-409C-BE32-E72D297353CC}">
              <c16:uniqueId val="{00000003-1EDE-42B2-887C-AA749720AA8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1.7544355507811797</c:v>
                </c:pt>
              </c:numCache>
            </c:numRef>
          </c:val>
          <c:extLst>
            <c:ext xmlns:c16="http://schemas.microsoft.com/office/drawing/2014/chart" uri="{C3380CC4-5D6E-409C-BE32-E72D297353CC}">
              <c16:uniqueId val="{00000004-1EDE-42B2-887C-AA749720AA8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7.6902717686326838E-2</c:v>
                </c:pt>
              </c:numCache>
            </c:numRef>
          </c:val>
          <c:extLst>
            <c:ext xmlns:c16="http://schemas.microsoft.com/office/drawing/2014/chart" uri="{C3380CC4-5D6E-409C-BE32-E72D297353CC}">
              <c16:uniqueId val="{00000005-1EDE-42B2-887C-AA749720AA8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1EDE-42B2-887C-AA749720AA8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1EDE-42B2-887C-AA749720AA8C}"/>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5.4194349013102032</c:v>
                </c:pt>
              </c:numCache>
            </c:numRef>
          </c:xVal>
          <c:yVal>
            <c:numLit>
              <c:formatCode>General</c:formatCode>
              <c:ptCount val="1"/>
              <c:pt idx="0">
                <c:v>1</c:v>
              </c:pt>
            </c:numLit>
          </c:yVal>
          <c:smooth val="0"/>
          <c:extLst>
            <c:ext xmlns:c16="http://schemas.microsoft.com/office/drawing/2014/chart" uri="{C3380CC4-5D6E-409C-BE32-E72D297353CC}">
              <c16:uniqueId val="{00000008-1EDE-42B2-887C-AA749720AA8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1EDE-42B2-887C-AA749720AA8C}"/>
              </c:ext>
            </c:extLst>
          </c:dPt>
          <c:xVal>
            <c:numRef>
              <c:f>Sheet1!$B$12</c:f>
              <c:numCache>
                <c:formatCode>0.0</c:formatCode>
                <c:ptCount val="1"/>
                <c:pt idx="0">
                  <c:v>6.2268517471269904</c:v>
                </c:pt>
              </c:numCache>
            </c:numRef>
          </c:xVal>
          <c:yVal>
            <c:numLit>
              <c:formatCode>General</c:formatCode>
              <c:ptCount val="1"/>
              <c:pt idx="0">
                <c:v>1</c:v>
              </c:pt>
            </c:numLit>
          </c:yVal>
          <c:smooth val="0"/>
          <c:extLst>
            <c:ext xmlns:c16="http://schemas.microsoft.com/office/drawing/2014/chart" uri="{C3380CC4-5D6E-409C-BE32-E72D297353CC}">
              <c16:uniqueId val="{0000000A-1EDE-42B2-887C-AA749720AA8C}"/>
            </c:ext>
          </c:extLst>
        </c:ser>
        <c:ser>
          <c:idx val="9"/>
          <c:order val="10"/>
          <c:tx>
            <c:v>label</c:v>
          </c:tx>
          <c:spPr>
            <a:ln w="25400" cap="rnd">
              <a:noFill/>
              <a:round/>
            </a:ln>
            <a:effectLst/>
          </c:spPr>
          <c:marker>
            <c:symbol val="none"/>
          </c:marker>
          <c:dLbls>
            <c:dLbl>
              <c:idx val="0"/>
              <c:tx>
                <c:rich>
                  <a:bodyPr/>
                  <a:lstStyle/>
                  <a:p>
                    <a:fld id="{A479B428-7263-46C7-97F5-89E3DEA626E4}"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1EDE-42B2-887C-AA749720AA8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Q19. Do you feel in control of your care?</c:v>
                  </c:pt>
                </c15:dlblRangeCache>
              </c15:datalabelsRange>
            </c:ext>
            <c:ext xmlns:c16="http://schemas.microsoft.com/office/drawing/2014/chart" uri="{C3380CC4-5D6E-409C-BE32-E72D297353CC}">
              <c16:uniqueId val="{0000000C-1EDE-42B2-887C-AA749720AA8C}"/>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831375661375661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5.2015684599892662</c:v>
                </c:pt>
              </c:numCache>
            </c:numRef>
          </c:val>
          <c:extLst>
            <c:ext xmlns:c16="http://schemas.microsoft.com/office/drawing/2014/chart" uri="{C3380CC4-5D6E-409C-BE32-E72D297353CC}">
              <c16:uniqueId val="{00000000-4474-48B1-9A60-24DF092C74E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474-48B1-9A60-24DF092C74E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9.2623392879734645E-2</c:v>
                </c:pt>
              </c:numCache>
            </c:numRef>
          </c:val>
          <c:extLst>
            <c:ext xmlns:c16="http://schemas.microsoft.com/office/drawing/2014/chart" uri="{C3380CC4-5D6E-409C-BE32-E72D297353CC}">
              <c16:uniqueId val="{00000002-4474-48B1-9A60-24DF092C74E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0.23533344855910787</c:v>
                </c:pt>
              </c:numCache>
            </c:numRef>
          </c:val>
          <c:extLst>
            <c:ext xmlns:c16="http://schemas.microsoft.com/office/drawing/2014/chart" uri="{C3380CC4-5D6E-409C-BE32-E72D297353CC}">
              <c16:uniqueId val="{00000003-4474-48B1-9A60-24DF092C74E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2.4568476857796853</c:v>
                </c:pt>
              </c:numCache>
            </c:numRef>
          </c:val>
          <c:extLst>
            <c:ext xmlns:c16="http://schemas.microsoft.com/office/drawing/2014/chart" uri="{C3380CC4-5D6E-409C-BE32-E72D297353CC}">
              <c16:uniqueId val="{00000004-4474-48B1-9A60-24DF092C74E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0.11328398111496618</c:v>
                </c:pt>
              </c:numCache>
            </c:numRef>
          </c:val>
          <c:extLst>
            <c:ext xmlns:c16="http://schemas.microsoft.com/office/drawing/2014/chart" uri="{C3380CC4-5D6E-409C-BE32-E72D297353CC}">
              <c16:uniqueId val="{00000005-4474-48B1-9A60-24DF092C74E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4474-48B1-9A60-24DF092C74E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474-48B1-9A60-24DF092C74E9}"/>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6.5265693630077974</c:v>
                </c:pt>
              </c:numCache>
            </c:numRef>
          </c:xVal>
          <c:yVal>
            <c:numLit>
              <c:formatCode>General</c:formatCode>
              <c:ptCount val="1"/>
              <c:pt idx="0">
                <c:v>1</c:v>
              </c:pt>
            </c:numLit>
          </c:yVal>
          <c:smooth val="0"/>
          <c:extLst>
            <c:ext xmlns:c16="http://schemas.microsoft.com/office/drawing/2014/chart" uri="{C3380CC4-5D6E-409C-BE32-E72D297353CC}">
              <c16:uniqueId val="{00000008-4474-48B1-9A60-24DF092C74E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474-48B1-9A60-24DF092C74E9}"/>
              </c:ext>
            </c:extLst>
          </c:dPt>
          <c:xVal>
            <c:numRef>
              <c:f>Sheet1!$B$12</c:f>
              <c:numCache>
                <c:formatCode>0.0</c:formatCode>
                <c:ptCount val="1"/>
                <c:pt idx="0">
                  <c:v>6.7579491443179514</c:v>
                </c:pt>
              </c:numCache>
            </c:numRef>
          </c:xVal>
          <c:yVal>
            <c:numLit>
              <c:formatCode>General</c:formatCode>
              <c:ptCount val="1"/>
              <c:pt idx="0">
                <c:v>1</c:v>
              </c:pt>
            </c:numLit>
          </c:yVal>
          <c:smooth val="0"/>
          <c:extLst>
            <c:ext xmlns:c16="http://schemas.microsoft.com/office/drawing/2014/chart" uri="{C3380CC4-5D6E-409C-BE32-E72D297353CC}">
              <c16:uniqueId val="{0000000A-4474-48B1-9A60-24DF092C74E9}"/>
            </c:ext>
          </c:extLst>
        </c:ser>
        <c:ser>
          <c:idx val="9"/>
          <c:order val="10"/>
          <c:tx>
            <c:v>label</c:v>
          </c:tx>
          <c:spPr>
            <a:ln w="25400" cap="rnd">
              <a:noFill/>
              <a:round/>
            </a:ln>
            <a:effectLst/>
          </c:spPr>
          <c:marker>
            <c:symbol val="none"/>
          </c:marker>
          <c:dLbls>
            <c:dLbl>
              <c:idx val="0"/>
              <c:tx>
                <c:rich>
                  <a:bodyPr/>
                  <a:lstStyle/>
                  <a:p>
                    <a:fld id="{A479B428-7263-46C7-97F5-89E3DEA626E4}"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474-48B1-9A60-24DF092C74E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Q18. Has your NHS mental health team supported you to make decisions about your care and treatment?</c:v>
                  </c:pt>
                </c15:dlblRangeCache>
              </c15:datalabelsRange>
            </c:ext>
            <c:ext xmlns:c16="http://schemas.microsoft.com/office/drawing/2014/chart" uri="{C3380CC4-5D6E-409C-BE32-E72D297353CC}">
              <c16:uniqueId val="{0000000C-4474-48B1-9A60-24DF092C74E9}"/>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721708147929206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5.6585727039402931</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4.643529908552857E-2</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0.22941529551747575</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2.3950630109132405</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0.22941529551747664</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0.65214739570341607</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6869648"/>
        <c:axId val="8968799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7.8194488594804632</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7.1319548039999177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37346024574951375"/>
                  <c:y val="-3.304939496472638E-7"/>
                </c:manualLayout>
              </c:layout>
              <c:tx>
                <c:rich>
                  <a:bodyPr/>
                  <a:lstStyle/>
                  <a:p>
                    <a:fld id="{02163273-0DA1-4BF1-9DF3-7DC0875F252A}"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22610196995656473"/>
                      <c:h val="0.55156730145741217"/>
                    </c:manualLayout>
                  </c15:layout>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Q16. Were you given a choice on how your care and treatment would be delivered?</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6878352"/>
        <c:axId val="896868016"/>
      </c:scatterChart>
      <c:catAx>
        <c:axId val="896869648"/>
        <c:scaling>
          <c:orientation val="minMax"/>
        </c:scaling>
        <c:delete val="1"/>
        <c:axPos val="l"/>
        <c:numFmt formatCode="General" sourceLinked="1"/>
        <c:majorTickMark val="out"/>
        <c:minorTickMark val="none"/>
        <c:tickLblPos val="nextTo"/>
        <c:crossAx val="896879984"/>
        <c:crosses val="autoZero"/>
        <c:auto val="1"/>
        <c:lblAlgn val="ctr"/>
        <c:lblOffset val="100"/>
        <c:noMultiLvlLbl val="0"/>
      </c:catAx>
      <c:valAx>
        <c:axId val="896879984"/>
        <c:scaling>
          <c:orientation val="minMax"/>
          <c:min val="1"/>
        </c:scaling>
        <c:delete val="1"/>
        <c:axPos val="b"/>
        <c:numFmt formatCode="General" sourceLinked="1"/>
        <c:majorTickMark val="none"/>
        <c:minorTickMark val="none"/>
        <c:tickLblPos val="nextTo"/>
        <c:crossAx val="896869648"/>
        <c:crosses val="autoZero"/>
        <c:crossBetween val="between"/>
      </c:valAx>
      <c:valAx>
        <c:axId val="896868016"/>
        <c:scaling>
          <c:orientation val="minMax"/>
          <c:min val="0"/>
        </c:scaling>
        <c:delete val="1"/>
        <c:axPos val="r"/>
        <c:numFmt formatCode="#;;0" sourceLinked="0"/>
        <c:majorTickMark val="out"/>
        <c:minorTickMark val="none"/>
        <c:tickLblPos val="nextTo"/>
        <c:crossAx val="896878352"/>
        <c:crosses val="max"/>
        <c:crossBetween val="midCat"/>
        <c:majorUnit val="1"/>
      </c:valAx>
      <c:valAx>
        <c:axId val="896878352"/>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68016"/>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5.2312668641807338</c:v>
                </c:pt>
              </c:numCache>
            </c:numRef>
          </c:val>
          <c:extLst>
            <c:ext xmlns:c16="http://schemas.microsoft.com/office/drawing/2014/chart" uri="{C3380CC4-5D6E-409C-BE32-E72D297353CC}">
              <c16:uniqueId val="{00000000-F3B2-4DA6-A9F1-4029E2C6B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F3B2-4DA6-A9F1-4029E2C6B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0.46229688925536561</c:v>
                </c:pt>
              </c:numCache>
            </c:numRef>
          </c:val>
          <c:extLst>
            <c:ext xmlns:c16="http://schemas.microsoft.com/office/drawing/2014/chart" uri="{C3380CC4-5D6E-409C-BE32-E72D297353CC}">
              <c16:uniqueId val="{00000002-F3B2-4DA6-A9F1-4029E2C6B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0.27819025511651319</c:v>
                </c:pt>
              </c:numCache>
            </c:numRef>
          </c:val>
          <c:extLst>
            <c:ext xmlns:c16="http://schemas.microsoft.com/office/drawing/2014/chart" uri="{C3380CC4-5D6E-409C-BE32-E72D297353CC}">
              <c16:uniqueId val="{00000003-F3B2-4DA6-A9F1-4029E2C6B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2.7457288882577542</c:v>
                </c:pt>
              </c:numCache>
            </c:numRef>
          </c:val>
          <c:extLst>
            <c:ext xmlns:c16="http://schemas.microsoft.com/office/drawing/2014/chart" uri="{C3380CC4-5D6E-409C-BE32-E72D297353CC}">
              <c16:uniqueId val="{00000004-F3B2-4DA6-A9F1-4029E2C6B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F3B2-4DA6-A9F1-4029E2C6B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F3B2-4DA6-A9F1-4029E2C6B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F3B2-4DA6-A9F1-4029E2C6B3B7}"/>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7.8370186293874617</c:v>
                </c:pt>
              </c:numCache>
            </c:numRef>
          </c:xVal>
          <c:yVal>
            <c:numLit>
              <c:formatCode>General</c:formatCode>
              <c:ptCount val="1"/>
              <c:pt idx="0">
                <c:v>1</c:v>
              </c:pt>
            </c:numLit>
          </c:yVal>
          <c:smooth val="0"/>
          <c:extLst>
            <c:ext xmlns:c16="http://schemas.microsoft.com/office/drawing/2014/chart" uri="{C3380CC4-5D6E-409C-BE32-E72D297353CC}">
              <c16:uniqueId val="{00000008-F3B2-4DA6-A9F1-4029E2C6B3B7}"/>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F3B2-4DA6-A9F1-4029E2C6B3B7}"/>
              </c:ext>
            </c:extLst>
          </c:dPt>
          <c:xVal>
            <c:numRef>
              <c:f>Sheet1!$B$12</c:f>
              <c:numCache>
                <c:formatCode>0.0</c:formatCode>
                <c:ptCount val="1"/>
                <c:pt idx="0">
                  <c:v>7.4238873297489816</c:v>
                </c:pt>
              </c:numCache>
            </c:numRef>
          </c:xVal>
          <c:yVal>
            <c:numLit>
              <c:formatCode>General</c:formatCode>
              <c:ptCount val="1"/>
              <c:pt idx="0">
                <c:v>1</c:v>
              </c:pt>
            </c:numLit>
          </c:yVal>
          <c:smooth val="0"/>
          <c:extLst>
            <c:ext xmlns:c16="http://schemas.microsoft.com/office/drawing/2014/chart" uri="{C3380CC4-5D6E-409C-BE32-E72D297353CC}">
              <c16:uniqueId val="{0000000A-F3B2-4DA6-A9F1-4029E2C6B3B7}"/>
            </c:ext>
          </c:extLst>
        </c:ser>
        <c:ser>
          <c:idx val="9"/>
          <c:order val="10"/>
          <c:tx>
            <c:v>label</c:v>
          </c:tx>
          <c:spPr>
            <a:ln w="25400" cap="rnd">
              <a:noFill/>
              <a:round/>
            </a:ln>
            <a:effectLst/>
          </c:spPr>
          <c:marker>
            <c:symbol val="none"/>
          </c:marker>
          <c:dLbls>
            <c:dLbl>
              <c:idx val="0"/>
              <c:tx>
                <c:rich>
                  <a:bodyPr/>
                  <a:lstStyle/>
                  <a:p>
                    <a:fld id="{333C6185-74DF-4071-A136-56855B0A297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F3B2-4DA6-A9F1-4029E2C6B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Q27. Would you know who to contact out of office hours within the NHS if you had a crisis?</c:v>
                  </c:pt>
                </c15:dlblRangeCache>
              </c15:datalabelsRange>
            </c:ext>
            <c:ext xmlns:c16="http://schemas.microsoft.com/office/drawing/2014/chart" uri="{C3380CC4-5D6E-409C-BE32-E72D297353CC}">
              <c16:uniqueId val="{0000000C-F3B2-4DA6-A9F1-4029E2C6B3B7}"/>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5.6002715227615134</c:v>
                </c:pt>
              </c:numCache>
            </c:numRef>
          </c:val>
          <c:extLst>
            <c:ext xmlns:c16="http://schemas.microsoft.com/office/drawing/2014/chart" uri="{C3380CC4-5D6E-409C-BE32-E72D297353CC}">
              <c16:uniqueId val="{00000000-F3B2-4DA6-A9F1-4029E2C6B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F3B2-4DA6-A9F1-4029E2C6B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0.37830784930244921</c:v>
                </c:pt>
              </c:numCache>
            </c:numRef>
          </c:val>
          <c:extLst>
            <c:ext xmlns:c16="http://schemas.microsoft.com/office/drawing/2014/chart" uri="{C3380CC4-5D6E-409C-BE32-E72D297353CC}">
              <c16:uniqueId val="{00000002-F3B2-4DA6-A9F1-4029E2C6B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0.24018474928108979</c:v>
                </c:pt>
              </c:numCache>
            </c:numRef>
          </c:val>
          <c:extLst>
            <c:ext xmlns:c16="http://schemas.microsoft.com/office/drawing/2014/chart" uri="{C3380CC4-5D6E-409C-BE32-E72D297353CC}">
              <c16:uniqueId val="{00000003-F3B2-4DA6-A9F1-4029E2C6B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2.5074945743745536</c:v>
                </c:pt>
              </c:numCache>
            </c:numRef>
          </c:val>
          <c:extLst>
            <c:ext xmlns:c16="http://schemas.microsoft.com/office/drawing/2014/chart" uri="{C3380CC4-5D6E-409C-BE32-E72D297353CC}">
              <c16:uniqueId val="{00000004-F3B2-4DA6-A9F1-4029E2C6B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0.24018474928108979</c:v>
                </c:pt>
              </c:numCache>
            </c:numRef>
          </c:val>
          <c:extLst>
            <c:ext xmlns:c16="http://schemas.microsoft.com/office/drawing/2014/chart" uri="{C3380CC4-5D6E-409C-BE32-E72D297353CC}">
              <c16:uniqueId val="{00000005-F3B2-4DA6-A9F1-4029E2C6B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6.3489906673039442E-2</c:v>
                </c:pt>
              </c:numCache>
            </c:numRef>
          </c:val>
          <c:extLst>
            <c:ext xmlns:c16="http://schemas.microsoft.com/office/drawing/2014/chart" uri="{C3380CC4-5D6E-409C-BE32-E72D297353CC}">
              <c16:uniqueId val="{00000006-F3B2-4DA6-A9F1-4029E2C6B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F3B2-4DA6-A9F1-4029E2C6B3B7}"/>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5.6002715227615134</c:v>
                </c:pt>
              </c:numCache>
            </c:numRef>
          </c:xVal>
          <c:yVal>
            <c:numLit>
              <c:formatCode>General</c:formatCode>
              <c:ptCount val="1"/>
              <c:pt idx="0">
                <c:v>1</c:v>
              </c:pt>
            </c:numLit>
          </c:yVal>
          <c:smooth val="0"/>
          <c:extLst>
            <c:ext xmlns:c16="http://schemas.microsoft.com/office/drawing/2014/chart" uri="{C3380CC4-5D6E-409C-BE32-E72D297353CC}">
              <c16:uniqueId val="{00000008-F3B2-4DA6-A9F1-4029E2C6B3B7}"/>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F3B2-4DA6-A9F1-4029E2C6B3B7}"/>
              </c:ext>
            </c:extLst>
          </c:dPt>
          <c:xVal>
            <c:numRef>
              <c:f>Sheet1!$B$12</c:f>
              <c:numCache>
                <c:formatCode>0.0</c:formatCode>
                <c:ptCount val="1"/>
                <c:pt idx="0">
                  <c:v>7.4725114085323288</c:v>
                </c:pt>
              </c:numCache>
            </c:numRef>
          </c:xVal>
          <c:yVal>
            <c:numLit>
              <c:formatCode>General</c:formatCode>
              <c:ptCount val="1"/>
              <c:pt idx="0">
                <c:v>1</c:v>
              </c:pt>
            </c:numLit>
          </c:yVal>
          <c:smooth val="0"/>
          <c:extLst>
            <c:ext xmlns:c16="http://schemas.microsoft.com/office/drawing/2014/chart" uri="{C3380CC4-5D6E-409C-BE32-E72D297353CC}">
              <c16:uniqueId val="{0000000A-F3B2-4DA6-A9F1-4029E2C6B3B7}"/>
            </c:ext>
          </c:extLst>
        </c:ser>
        <c:ser>
          <c:idx val="9"/>
          <c:order val="10"/>
          <c:tx>
            <c:v>label</c:v>
          </c:tx>
          <c:spPr>
            <a:ln w="25400" cap="rnd">
              <a:noFill/>
              <a:round/>
            </a:ln>
            <a:effectLst/>
          </c:spPr>
          <c:marker>
            <c:symbol val="none"/>
          </c:marker>
          <c:dLbls>
            <c:dLbl>
              <c:idx val="0"/>
              <c:tx>
                <c:rich>
                  <a:bodyPr/>
                  <a:lstStyle/>
                  <a:p>
                    <a:fld id="{333C6185-74DF-4071-A136-56855B0A297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F3B2-4DA6-A9F1-4029E2C6B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Q34. Have NHS mental health services involved a member of your family or someone else close to you as much as you would like?</c:v>
                  </c:pt>
                </c15:dlblRangeCache>
              </c15:datalabelsRange>
            </c:ext>
            <c:ext xmlns:c16="http://schemas.microsoft.com/office/drawing/2014/chart" uri="{C3380CC4-5D6E-409C-BE32-E72D297353CC}">
              <c16:uniqueId val="{0000000C-F3B2-4DA6-A9F1-4029E2C6B3B7}"/>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2929734466929934"/>
          <c:w val="0.74050409342017565"/>
          <c:h val="0.36290350831880119"/>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4.7821640137024017</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0.28280228010774255</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0.11283229940611328</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1.1779531357502124</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0.11283229940611417</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0.19487482806570178</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4.7821640137024017</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5.7667751610913642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AE73506F-93C4-49CB-A959-8F99BA5C593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Q10. Did you get the help you needed?</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c:v>
                </c:pt>
              </c:numCache>
            </c:numRef>
          </c:val>
          <c:extLst>
            <c:ext xmlns:c16="http://schemas.microsoft.com/office/drawing/2014/chart" uri="{C3380CC4-5D6E-409C-BE32-E72D297353CC}">
              <c16:uniqueId val="{00000000-2956-45EB-8313-0C32103A54E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956-45EB-8313-0C32103A54E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2956-45EB-8313-0C32103A54E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2956-45EB-8313-0C32103A54E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c:v>
                </c:pt>
              </c:numCache>
            </c:numRef>
          </c:val>
          <c:extLst>
            <c:ext xmlns:c16="http://schemas.microsoft.com/office/drawing/2014/chart" uri="{C3380CC4-5D6E-409C-BE32-E72D297353CC}">
              <c16:uniqueId val="{00000004-2956-45EB-8313-0C32103A54E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2956-45EB-8313-0C32103A54E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2956-45EB-8313-0C32103A54E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2956-45EB-8313-0C32103A54ED}"/>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numCache>
            </c:numRef>
          </c:xVal>
          <c:yVal>
            <c:numLit>
              <c:formatCode>General</c:formatCode>
              <c:ptCount val="1"/>
              <c:pt idx="0">
                <c:v>1</c:v>
              </c:pt>
            </c:numLit>
          </c:yVal>
          <c:smooth val="0"/>
          <c:extLst>
            <c:ext xmlns:c16="http://schemas.microsoft.com/office/drawing/2014/chart" uri="{C3380CC4-5D6E-409C-BE32-E72D297353CC}">
              <c16:uniqueId val="{00000008-2956-45EB-8313-0C32103A54ED}"/>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956-45EB-8313-0C32103A54ED}"/>
              </c:ext>
            </c:extLst>
          </c:dPt>
          <c:xVal>
            <c:numRef>
              <c:f>Sheet1!$B$12</c:f>
              <c:numCache>
                <c:formatCode>0.0</c:formatCode>
                <c:ptCount val="1"/>
              </c:numCache>
            </c:numRef>
          </c:xVal>
          <c:yVal>
            <c:numLit>
              <c:formatCode>General</c:formatCode>
              <c:ptCount val="1"/>
              <c:pt idx="0">
                <c:v>1</c:v>
              </c:pt>
            </c:numLit>
          </c:yVal>
          <c:smooth val="0"/>
          <c:extLst>
            <c:ext xmlns:c16="http://schemas.microsoft.com/office/drawing/2014/chart" uri="{C3380CC4-5D6E-409C-BE32-E72D297353CC}">
              <c16:uniqueId val="{0000000A-2956-45EB-8313-0C32103A54E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6FD88610-3729-4BCD-839F-DA41754FD677}" type="CELLRANGE">
                      <a:rPr lang="en-GB" smtClean="0"/>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2956-45EB-8313-0C32103A54E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Q35. Has your NHS mental health team asked if you need support to access your care and treatment?</c:v>
                  </c:pt>
                </c15:dlblRangeCache>
              </c15:datalabelsRange>
            </c:ext>
            <c:ext xmlns:c16="http://schemas.microsoft.com/office/drawing/2014/chart" uri="{C3380CC4-5D6E-409C-BE32-E72D297353CC}">
              <c16:uniqueId val="{0000000C-2956-45EB-8313-0C32103A54ED}"/>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405398420371118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7.9863465465104921</c:v>
                </c:pt>
              </c:numCache>
            </c:numRef>
          </c:val>
          <c:extLst>
            <c:ext xmlns:c16="http://schemas.microsoft.com/office/drawing/2014/chart" uri="{C3380CC4-5D6E-409C-BE32-E72D297353CC}">
              <c16:uniqueId val="{00000000-7655-4CC5-9AFB-731CB2EE4A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7655-4CC5-9AFB-731CB2EE4A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0.26793546924628142</c:v>
                </c:pt>
              </c:numCache>
            </c:numRef>
          </c:val>
          <c:extLst>
            <c:ext xmlns:c16="http://schemas.microsoft.com/office/drawing/2014/chart" uri="{C3380CC4-5D6E-409C-BE32-E72D297353CC}">
              <c16:uniqueId val="{00000002-7655-4CC5-9AFB-731CB2EE4A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0.11109739429031329</c:v>
                </c:pt>
              </c:numCache>
            </c:numRef>
          </c:val>
          <c:extLst>
            <c:ext xmlns:c16="http://schemas.microsoft.com/office/drawing/2014/chart" uri="{C3380CC4-5D6E-409C-BE32-E72D297353CC}">
              <c16:uniqueId val="{00000003-7655-4CC5-9AFB-731CB2EE4A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1.1598409734337274</c:v>
                </c:pt>
              </c:numCache>
            </c:numRef>
          </c:val>
          <c:extLst>
            <c:ext xmlns:c16="http://schemas.microsoft.com/office/drawing/2014/chart" uri="{C3380CC4-5D6E-409C-BE32-E72D297353CC}">
              <c16:uniqueId val="{00000004-7655-4CC5-9AFB-731CB2EE4A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7.4620924455258475E-2</c:v>
                </c:pt>
              </c:numCache>
            </c:numRef>
          </c:val>
          <c:extLst>
            <c:ext xmlns:c16="http://schemas.microsoft.com/office/drawing/2014/chart" uri="{C3380CC4-5D6E-409C-BE32-E72D297353CC}">
              <c16:uniqueId val="{00000005-7655-4CC5-9AFB-731CB2EE4A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7655-4CC5-9AFB-731CB2EE4A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7655-4CC5-9AFB-731CB2EE4A35}"/>
            </c:ext>
          </c:extLst>
        </c:ser>
        <c:dLbls>
          <c:showLegendKey val="0"/>
          <c:showVal val="0"/>
          <c:showCatName val="0"/>
          <c:showSerName val="0"/>
          <c:showPercent val="0"/>
          <c:showBubbleSize val="0"/>
        </c:dLbls>
        <c:gapWidth val="0"/>
        <c:overlap val="100"/>
        <c:axId val="904164960"/>
        <c:axId val="90416659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8.9090211413509213</c:v>
                </c:pt>
              </c:numCache>
            </c:numRef>
          </c:xVal>
          <c:yVal>
            <c:numLit>
              <c:formatCode>General</c:formatCode>
              <c:ptCount val="1"/>
              <c:pt idx="0">
                <c:v>1</c:v>
              </c:pt>
            </c:numLit>
          </c:yVal>
          <c:smooth val="0"/>
          <c:extLst>
            <c:ext xmlns:c16="http://schemas.microsoft.com/office/drawing/2014/chart" uri="{C3380CC4-5D6E-409C-BE32-E72D297353CC}">
              <c16:uniqueId val="{00000008-7655-4CC5-9AFB-731CB2EE4A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7655-4CC5-9AFB-731CB2EE4A35}"/>
              </c:ext>
            </c:extLst>
          </c:dPt>
          <c:xVal>
            <c:numRef>
              <c:f>Sheet1!$B$12</c:f>
              <c:numCache>
                <c:formatCode>0.0</c:formatCode>
                <c:ptCount val="1"/>
                <c:pt idx="0">
                  <c:v>8.9452998967639505</c:v>
                </c:pt>
              </c:numCache>
            </c:numRef>
          </c:xVal>
          <c:yVal>
            <c:numLit>
              <c:formatCode>General</c:formatCode>
              <c:ptCount val="1"/>
              <c:pt idx="0">
                <c:v>1</c:v>
              </c:pt>
            </c:numLit>
          </c:yVal>
          <c:smooth val="0"/>
          <c:extLst>
            <c:ext xmlns:c16="http://schemas.microsoft.com/office/drawing/2014/chart" uri="{C3380CC4-5D6E-409C-BE32-E72D297353CC}">
              <c16:uniqueId val="{0000000A-7655-4CC5-9AFB-731CB2EE4A35}"/>
            </c:ext>
          </c:extLst>
        </c:ser>
        <c:ser>
          <c:idx val="9"/>
          <c:order val="10"/>
          <c:tx>
            <c:v>label</c:v>
          </c:tx>
          <c:spPr>
            <a:ln w="25400" cap="rnd">
              <a:noFill/>
              <a:round/>
            </a:ln>
            <a:effectLst/>
          </c:spPr>
          <c:marker>
            <c:symbol val="none"/>
          </c:marker>
          <c:dLbls>
            <c:dLbl>
              <c:idx val="0"/>
              <c:tx>
                <c:rich>
                  <a:bodyPr/>
                  <a:lstStyle/>
                  <a:p>
                    <a:fld id="{26957DEC-AC81-4AEF-9529-8BEA016BA852}"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7655-4CC5-9AFB-731CB2EE4A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Q40. Overall, in the last 12 months, did you feel that you were treated with respect and dignity by NHS mental health services?</c:v>
                  </c:pt>
                </c15:dlblRangeCache>
              </c15:datalabelsRange>
            </c:ext>
            <c:ext xmlns:c16="http://schemas.microsoft.com/office/drawing/2014/chart" uri="{C3380CC4-5D6E-409C-BE32-E72D297353CC}">
              <c16:uniqueId val="{0000000C-7655-4CC5-9AFB-731CB2EE4A35}"/>
            </c:ext>
          </c:extLst>
        </c:ser>
        <c:dLbls>
          <c:showLegendKey val="0"/>
          <c:showVal val="0"/>
          <c:showCatName val="0"/>
          <c:showSerName val="0"/>
          <c:showPercent val="0"/>
          <c:showBubbleSize val="0"/>
        </c:dLbls>
        <c:axId val="904168224"/>
        <c:axId val="904163328"/>
      </c:scatterChart>
      <c:catAx>
        <c:axId val="904164960"/>
        <c:scaling>
          <c:orientation val="minMax"/>
        </c:scaling>
        <c:delete val="1"/>
        <c:axPos val="l"/>
        <c:numFmt formatCode="General" sourceLinked="1"/>
        <c:majorTickMark val="out"/>
        <c:minorTickMark val="none"/>
        <c:tickLblPos val="nextTo"/>
        <c:crossAx val="904166592"/>
        <c:crosses val="autoZero"/>
        <c:auto val="1"/>
        <c:lblAlgn val="ctr"/>
        <c:lblOffset val="100"/>
        <c:noMultiLvlLbl val="0"/>
      </c:catAx>
      <c:valAx>
        <c:axId val="904166592"/>
        <c:scaling>
          <c:orientation val="minMax"/>
          <c:min val="1"/>
        </c:scaling>
        <c:delete val="1"/>
        <c:axPos val="b"/>
        <c:numFmt formatCode="General" sourceLinked="1"/>
        <c:majorTickMark val="none"/>
        <c:minorTickMark val="none"/>
        <c:tickLblPos val="nextTo"/>
        <c:crossAx val="904164960"/>
        <c:crosses val="autoZero"/>
        <c:crossBetween val="between"/>
      </c:valAx>
      <c:valAx>
        <c:axId val="904163328"/>
        <c:scaling>
          <c:orientation val="minMax"/>
          <c:min val="0"/>
        </c:scaling>
        <c:delete val="1"/>
        <c:axPos val="r"/>
        <c:numFmt formatCode="#;;0" sourceLinked="0"/>
        <c:majorTickMark val="out"/>
        <c:minorTickMark val="none"/>
        <c:tickLblPos val="nextTo"/>
        <c:crossAx val="904168224"/>
        <c:crosses val="max"/>
        <c:crossBetween val="midCat"/>
        <c:majorUnit val="1"/>
      </c:valAx>
      <c:valAx>
        <c:axId val="90416822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416332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4069616567529498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7.9256683519068503</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0.16960296849243761</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0.14718099432216825</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1.5365486185885366</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9.4400091469577063E-2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1488"/>
        <c:axId val="90417420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8.847630404484093</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9.0107266240157244</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24FA403A-59F2-4F63-9518-47F5285810C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Q13. Did your NHS mental health team treat you with care and compassion?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6384"/>
        <c:axId val="904170944"/>
      </c:scatterChart>
      <c:catAx>
        <c:axId val="904171488"/>
        <c:scaling>
          <c:orientation val="minMax"/>
        </c:scaling>
        <c:delete val="1"/>
        <c:axPos val="l"/>
        <c:numFmt formatCode="General" sourceLinked="1"/>
        <c:majorTickMark val="out"/>
        <c:minorTickMark val="none"/>
        <c:tickLblPos val="nextTo"/>
        <c:crossAx val="904174208"/>
        <c:crosses val="autoZero"/>
        <c:auto val="1"/>
        <c:lblAlgn val="ctr"/>
        <c:lblOffset val="100"/>
        <c:noMultiLvlLbl val="0"/>
      </c:catAx>
      <c:valAx>
        <c:axId val="904174208"/>
        <c:scaling>
          <c:orientation val="minMax"/>
          <c:min val="1"/>
        </c:scaling>
        <c:delete val="1"/>
        <c:axPos val="b"/>
        <c:numFmt formatCode="General" sourceLinked="1"/>
        <c:majorTickMark val="none"/>
        <c:minorTickMark val="none"/>
        <c:tickLblPos val="nextTo"/>
        <c:crossAx val="904171488"/>
        <c:crosses val="autoZero"/>
        <c:crossBetween val="between"/>
      </c:valAx>
      <c:valAx>
        <c:axId val="904170944"/>
        <c:scaling>
          <c:orientation val="minMax"/>
          <c:min val="0"/>
        </c:scaling>
        <c:delete val="1"/>
        <c:axPos val="r"/>
        <c:numFmt formatCode="#;;0" sourceLinked="0"/>
        <c:majorTickMark val="out"/>
        <c:minorTickMark val="none"/>
        <c:tickLblPos val="nextTo"/>
        <c:crossAx val="904176384"/>
        <c:crosses val="max"/>
        <c:crossBetween val="midCat"/>
        <c:majorUnit val="1"/>
      </c:valAx>
      <c:valAx>
        <c:axId val="90417638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094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6.5644745905908506</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0.26372276553159502</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0.14988463418537101</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1.5647742336966326</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0.14988463418537279</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7.4741937240462519E-2</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5296"/>
        <c:axId val="90417203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7.5727150780343102</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7.7604691071561334</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4549945295014747"/>
                  <c:y val="-4.1976036544698978E-3"/>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319F11F8-E48E-4D84-96EC-0480863F4BFF}"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2303282311200723"/>
                      <c:h val="0.50403830557073981"/>
                    </c:manualLayout>
                  </c15:layout>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Q39. Overall, in the last 12 months, how was your experience of using the NHS mental health services? </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3664"/>
        <c:axId val="904173120"/>
      </c:scatterChart>
      <c:catAx>
        <c:axId val="904175296"/>
        <c:scaling>
          <c:orientation val="minMax"/>
        </c:scaling>
        <c:delete val="1"/>
        <c:axPos val="l"/>
        <c:numFmt formatCode="General" sourceLinked="1"/>
        <c:majorTickMark val="out"/>
        <c:minorTickMark val="none"/>
        <c:tickLblPos val="nextTo"/>
        <c:crossAx val="904172032"/>
        <c:crosses val="autoZero"/>
        <c:auto val="1"/>
        <c:lblAlgn val="ctr"/>
        <c:lblOffset val="100"/>
        <c:noMultiLvlLbl val="0"/>
      </c:catAx>
      <c:valAx>
        <c:axId val="904172032"/>
        <c:scaling>
          <c:orientation val="minMax"/>
          <c:min val="1"/>
        </c:scaling>
        <c:delete val="1"/>
        <c:axPos val="b"/>
        <c:numFmt formatCode="General" sourceLinked="1"/>
        <c:majorTickMark val="none"/>
        <c:minorTickMark val="none"/>
        <c:tickLblPos val="nextTo"/>
        <c:crossAx val="904175296"/>
        <c:crosses val="autoZero"/>
        <c:crossBetween val="between"/>
      </c:valAx>
      <c:valAx>
        <c:axId val="904173120"/>
        <c:scaling>
          <c:orientation val="minMax"/>
          <c:min val="0"/>
        </c:scaling>
        <c:delete val="1"/>
        <c:axPos val="r"/>
        <c:numFmt formatCode="#;;0" sourceLinked="0"/>
        <c:majorTickMark val="out"/>
        <c:minorTickMark val="none"/>
        <c:tickLblPos val="nextTo"/>
        <c:crossAx val="904173664"/>
        <c:crosses val="max"/>
        <c:crossBetween val="midCat"/>
        <c:majorUnit val="1"/>
      </c:valAx>
      <c:valAx>
        <c:axId val="90417366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312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0.84083036527545008</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7.1428633786796425E-3</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2.647359468108303</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0.25358195252051985</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0.26180397611035477</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5296"/>
        <c:axId val="90417203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2.5</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2.171652962708281</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8040AA44-45F6-4E06-8B52-12C77082B1C0}"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Q41. Aside from this questionnaire, in the last 12 months, have you been asked by NHS mental health services to give your views on the quality of your care?</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3664"/>
        <c:axId val="904173120"/>
      </c:scatterChart>
      <c:catAx>
        <c:axId val="904175296"/>
        <c:scaling>
          <c:orientation val="minMax"/>
        </c:scaling>
        <c:delete val="1"/>
        <c:axPos val="l"/>
        <c:numFmt formatCode="General" sourceLinked="1"/>
        <c:majorTickMark val="out"/>
        <c:minorTickMark val="none"/>
        <c:tickLblPos val="nextTo"/>
        <c:crossAx val="904172032"/>
        <c:crosses val="autoZero"/>
        <c:auto val="1"/>
        <c:lblAlgn val="ctr"/>
        <c:lblOffset val="100"/>
        <c:noMultiLvlLbl val="0"/>
      </c:catAx>
      <c:valAx>
        <c:axId val="904172032"/>
        <c:scaling>
          <c:orientation val="minMax"/>
          <c:min val="1"/>
        </c:scaling>
        <c:delete val="1"/>
        <c:axPos val="b"/>
        <c:numFmt formatCode="General" sourceLinked="1"/>
        <c:majorTickMark val="none"/>
        <c:minorTickMark val="none"/>
        <c:tickLblPos val="nextTo"/>
        <c:crossAx val="904175296"/>
        <c:crosses val="autoZero"/>
        <c:crossBetween val="between"/>
      </c:valAx>
      <c:valAx>
        <c:axId val="904173120"/>
        <c:scaling>
          <c:orientation val="minMax"/>
          <c:min val="0"/>
        </c:scaling>
        <c:delete val="1"/>
        <c:axPos val="r"/>
        <c:numFmt formatCode="#;;0" sourceLinked="0"/>
        <c:majorTickMark val="out"/>
        <c:minorTickMark val="none"/>
        <c:tickLblPos val="nextTo"/>
        <c:crossAx val="904173664"/>
        <c:crosses val="max"/>
        <c:crossBetween val="midCat"/>
        <c:majorUnit val="1"/>
      </c:valAx>
      <c:valAx>
        <c:axId val="90417366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312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48390924107352357"/>
          <c:w val="0.74050409342017565"/>
          <c:h val="0.408291564406330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5.730984203557262</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0.37423965819390315</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0.10858395453740943</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1.133601020388034</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0.10858395453741032</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0.3193189952602653</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4140544"/>
        <c:axId val="89414217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5.730984203557262</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6.780608326482592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022598119183992"/>
                  <c:y val="1.6789423136030573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5D469492-16B5-44BD-9FF7-C5581699FBA3}"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142358110268718"/>
                      <c:h val="0.36404966134284972"/>
                    </c:manualLayout>
                  </c15:layout>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Q9. Did you feel your NHS mental health team listened to what you had to say?</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4147072"/>
        <c:axId val="894141088"/>
      </c:scatterChart>
      <c:catAx>
        <c:axId val="894140544"/>
        <c:scaling>
          <c:orientation val="minMax"/>
        </c:scaling>
        <c:delete val="1"/>
        <c:axPos val="l"/>
        <c:numFmt formatCode="General" sourceLinked="1"/>
        <c:majorTickMark val="out"/>
        <c:minorTickMark val="none"/>
        <c:tickLblPos val="nextTo"/>
        <c:crossAx val="894142176"/>
        <c:crosses val="autoZero"/>
        <c:auto val="1"/>
        <c:lblAlgn val="ctr"/>
        <c:lblOffset val="100"/>
        <c:noMultiLvlLbl val="0"/>
      </c:catAx>
      <c:valAx>
        <c:axId val="894142176"/>
        <c:scaling>
          <c:orientation val="minMax"/>
          <c:min val="1"/>
        </c:scaling>
        <c:delete val="1"/>
        <c:axPos val="b"/>
        <c:numFmt formatCode="General" sourceLinked="1"/>
        <c:majorTickMark val="none"/>
        <c:minorTickMark val="none"/>
        <c:tickLblPos val="nextTo"/>
        <c:crossAx val="894140544"/>
        <c:crosses val="autoZero"/>
        <c:crossBetween val="between"/>
      </c:valAx>
      <c:valAx>
        <c:axId val="894141088"/>
        <c:scaling>
          <c:orientation val="minMax"/>
          <c:min val="0"/>
        </c:scaling>
        <c:delete val="1"/>
        <c:axPos val="r"/>
        <c:numFmt formatCode="#;;0" sourceLinked="0"/>
        <c:majorTickMark val="out"/>
        <c:minorTickMark val="none"/>
        <c:tickLblPos val="nextTo"/>
        <c:crossAx val="894147072"/>
        <c:crosses val="max"/>
        <c:crossBetween val="midCat"/>
        <c:majorUnit val="1"/>
      </c:valAx>
      <c:valAx>
        <c:axId val="89414707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108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615391156462585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5.9871357060538752</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2.7972732211289042E-2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1.3304474194921756</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0.12743923083546704</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0.17248304771032785</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6.027074886735857</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6.6803321480112521</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1606101574638634"/>
                  <c:y val="-8.3945463210405771E-3"/>
                </c:manualLayout>
              </c:layout>
              <c:tx>
                <c:rich>
                  <a:bodyPr/>
                  <a:lstStyle/>
                  <a:p>
                    <a:fld id="{EB5EDABF-3115-4C0C-91AA-4D991B6FDB26}"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3.380618265794916</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0.26888250137528402</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0.11411243336997501</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1.1913175520108643</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0.11411243336997412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0.40930951787377889</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2.9663038645552753E-2</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3.864420378439295</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4.3592719765456067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1606101574638634"/>
                  <c:y val="-8.3945463210405771E-3"/>
                </c:manualLayout>
              </c:layout>
              <c:tx>
                <c:rich>
                  <a:bodyPr/>
                  <a:lstStyle/>
                  <a:p>
                    <a:fld id="{957357D9-8EAC-48A1-BF82-026D8802E612}" type="CELLRANGE">
                      <a:rPr lang="en-GB" dirty="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Q12. Did you have to repeat your mental health history to your NHS mental health team?</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3071618-855B-4484-A920-A2FF995410B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a:extLst>
              <a:ext uri="{FF2B5EF4-FFF2-40B4-BE49-F238E27FC236}">
                <a16:creationId xmlns:a16="http://schemas.microsoft.com/office/drawing/2014/main" id="{48CCE12B-8880-4489-8C7E-259883F9D43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0E177D9-9FD7-4711-A477-BABAE53FB148}" type="datetimeFigureOut">
              <a:rPr lang="en-GB" smtClean="0"/>
              <a:t>21/03/2025</a:t>
            </a:fld>
            <a:endParaRPr lang="en-GB" dirty="0"/>
          </a:p>
        </p:txBody>
      </p:sp>
      <p:sp>
        <p:nvSpPr>
          <p:cNvPr id="4" name="Footer Placeholder 3">
            <a:extLst>
              <a:ext uri="{FF2B5EF4-FFF2-40B4-BE49-F238E27FC236}">
                <a16:creationId xmlns:a16="http://schemas.microsoft.com/office/drawing/2014/main" id="{8B907064-C419-4FB9-AB87-15289889EA7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a:extLst>
              <a:ext uri="{FF2B5EF4-FFF2-40B4-BE49-F238E27FC236}">
                <a16:creationId xmlns:a16="http://schemas.microsoft.com/office/drawing/2014/main" id="{2966F7AD-7A23-4750-B3F4-F27F7B25A6C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3DD4B02-D986-4BE4-9330-F990313685FB}" type="slidenum">
              <a:rPr lang="en-GB" smtClean="0"/>
              <a:t>‹#›</a:t>
            </a:fld>
            <a:endParaRPr lang="en-GB" dirty="0"/>
          </a:p>
        </p:txBody>
      </p:sp>
    </p:spTree>
    <p:extLst>
      <p:ext uri="{BB962C8B-B14F-4D97-AF65-F5344CB8AC3E}">
        <p14:creationId xmlns:p14="http://schemas.microsoft.com/office/powerpoint/2010/main" val="16947001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21/03/2025</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dirty="0"/>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37657F-6AF1-3F4C-0273-E7F6A42147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F43CD0-8D4C-E6AF-F94D-6E3744424D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9970CA-6358-6D51-EA06-35FDB24B794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6CCB373-EE51-5DC0-DC62-0CD137AA47C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43753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8327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890AE8-D675-EB86-1D22-A02F6EE1ED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EB659F-C15E-F9C8-FD85-FDCF29C93FC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03AF2422-9859-322E-4962-A3BA1A314A28}"/>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20A1B349-C06E-44DB-E0D6-373F12E4670C}"/>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63094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56544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17</a:t>
            </a:fld>
            <a:endParaRPr lang="en-GB" dirty="0"/>
          </a:p>
        </p:txBody>
      </p:sp>
    </p:spTree>
    <p:extLst>
      <p:ext uri="{BB962C8B-B14F-4D97-AF65-F5344CB8AC3E}">
        <p14:creationId xmlns:p14="http://schemas.microsoft.com/office/powerpoint/2010/main" val="7185248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18</a:t>
            </a:fld>
            <a:endParaRPr lang="en-GB" dirty="0"/>
          </a:p>
        </p:txBody>
      </p:sp>
    </p:spTree>
    <p:extLst>
      <p:ext uri="{BB962C8B-B14F-4D97-AF65-F5344CB8AC3E}">
        <p14:creationId xmlns:p14="http://schemas.microsoft.com/office/powerpoint/2010/main" val="21157190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19</a:t>
            </a:fld>
            <a:endParaRPr lang="en-GB" dirty="0"/>
          </a:p>
        </p:txBody>
      </p:sp>
    </p:spTree>
    <p:extLst>
      <p:ext uri="{BB962C8B-B14F-4D97-AF65-F5344CB8AC3E}">
        <p14:creationId xmlns:p14="http://schemas.microsoft.com/office/powerpoint/2010/main" val="2528266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73E5AC-BE0E-2E02-9EBC-F057EFD707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B0455B-D239-232A-E527-B7DFF8B3C3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870F64-A22D-54F7-FAB6-5D15C9FE55E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F61B3CA-EA54-8A45-6241-62D0651B333C}"/>
              </a:ext>
            </a:extLst>
          </p:cNvPr>
          <p:cNvSpPr>
            <a:spLocks noGrp="1"/>
          </p:cNvSpPr>
          <p:nvPr>
            <p:ph type="sldNum" sz="quarter" idx="5"/>
          </p:nvPr>
        </p:nvSpPr>
        <p:spPr/>
        <p:txBody>
          <a:bodyPr/>
          <a:lstStyle/>
          <a:p>
            <a:fld id="{F995ADB6-A4C8-407F-AA7E-F37056F52D96}" type="slidenum">
              <a:rPr lang="en-GB" smtClean="0"/>
              <a:t>20</a:t>
            </a:fld>
            <a:endParaRPr lang="en-GB" dirty="0"/>
          </a:p>
        </p:txBody>
      </p:sp>
    </p:spTree>
    <p:extLst>
      <p:ext uri="{BB962C8B-B14F-4D97-AF65-F5344CB8AC3E}">
        <p14:creationId xmlns:p14="http://schemas.microsoft.com/office/powerpoint/2010/main" val="7042332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22</a:t>
            </a:fld>
            <a:endParaRPr lang="en-GB" dirty="0"/>
          </a:p>
        </p:txBody>
      </p:sp>
    </p:spTree>
    <p:extLst>
      <p:ext uri="{BB962C8B-B14F-4D97-AF65-F5344CB8AC3E}">
        <p14:creationId xmlns:p14="http://schemas.microsoft.com/office/powerpoint/2010/main" val="18939972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24</a:t>
            </a:fld>
            <a:endParaRPr lang="en-GB" dirty="0"/>
          </a:p>
        </p:txBody>
      </p:sp>
    </p:spTree>
    <p:extLst>
      <p:ext uri="{BB962C8B-B14F-4D97-AF65-F5344CB8AC3E}">
        <p14:creationId xmlns:p14="http://schemas.microsoft.com/office/powerpoint/2010/main" val="16575046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26</a:t>
            </a:fld>
            <a:endParaRPr lang="en-GB" dirty="0"/>
          </a:p>
        </p:txBody>
      </p:sp>
    </p:spTree>
    <p:extLst>
      <p:ext uri="{BB962C8B-B14F-4D97-AF65-F5344CB8AC3E}">
        <p14:creationId xmlns:p14="http://schemas.microsoft.com/office/powerpoint/2010/main" val="23630451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27</a:t>
            </a:fld>
            <a:endParaRPr lang="en-GB" dirty="0"/>
          </a:p>
        </p:txBody>
      </p:sp>
    </p:spTree>
    <p:extLst>
      <p:ext uri="{BB962C8B-B14F-4D97-AF65-F5344CB8AC3E}">
        <p14:creationId xmlns:p14="http://schemas.microsoft.com/office/powerpoint/2010/main" val="15222792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29</a:t>
            </a:fld>
            <a:endParaRPr lang="en-GB" dirty="0"/>
          </a:p>
        </p:txBody>
      </p:sp>
    </p:spTree>
    <p:extLst>
      <p:ext uri="{BB962C8B-B14F-4D97-AF65-F5344CB8AC3E}">
        <p14:creationId xmlns:p14="http://schemas.microsoft.com/office/powerpoint/2010/main" val="26503330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31</a:t>
            </a:fld>
            <a:endParaRPr lang="en-GB" dirty="0"/>
          </a:p>
        </p:txBody>
      </p:sp>
    </p:spTree>
    <p:extLst>
      <p:ext uri="{BB962C8B-B14F-4D97-AF65-F5344CB8AC3E}">
        <p14:creationId xmlns:p14="http://schemas.microsoft.com/office/powerpoint/2010/main" val="2878093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33</a:t>
            </a:fld>
            <a:endParaRPr lang="en-GB" dirty="0"/>
          </a:p>
        </p:txBody>
      </p:sp>
    </p:spTree>
    <p:extLst>
      <p:ext uri="{BB962C8B-B14F-4D97-AF65-F5344CB8AC3E}">
        <p14:creationId xmlns:p14="http://schemas.microsoft.com/office/powerpoint/2010/main" val="14596875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35</a:t>
            </a:fld>
            <a:endParaRPr lang="en-GB" dirty="0"/>
          </a:p>
        </p:txBody>
      </p:sp>
    </p:spTree>
    <p:extLst>
      <p:ext uri="{BB962C8B-B14F-4D97-AF65-F5344CB8AC3E}">
        <p14:creationId xmlns:p14="http://schemas.microsoft.com/office/powerpoint/2010/main" val="36467213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36</a:t>
            </a:fld>
            <a:endParaRPr lang="en-GB" dirty="0"/>
          </a:p>
        </p:txBody>
      </p:sp>
    </p:spTree>
    <p:extLst>
      <p:ext uri="{BB962C8B-B14F-4D97-AF65-F5344CB8AC3E}">
        <p14:creationId xmlns:p14="http://schemas.microsoft.com/office/powerpoint/2010/main" val="38269508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38</a:t>
            </a:fld>
            <a:endParaRPr lang="en-GB" dirty="0"/>
          </a:p>
        </p:txBody>
      </p:sp>
    </p:spTree>
    <p:extLst>
      <p:ext uri="{BB962C8B-B14F-4D97-AF65-F5344CB8AC3E}">
        <p14:creationId xmlns:p14="http://schemas.microsoft.com/office/powerpoint/2010/main" val="35656670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40</a:t>
            </a:fld>
            <a:endParaRPr lang="en-GB" dirty="0"/>
          </a:p>
        </p:txBody>
      </p:sp>
    </p:spTree>
    <p:extLst>
      <p:ext uri="{BB962C8B-B14F-4D97-AF65-F5344CB8AC3E}">
        <p14:creationId xmlns:p14="http://schemas.microsoft.com/office/powerpoint/2010/main" val="21036133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56670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79479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12324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28F922-2FC2-D524-B2FA-24F476C6F0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17FF8E-253E-0F68-B140-661FDC6810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272061-DD4A-5F40-4847-ED85561A298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8D71478-0020-B802-C7D7-FE09125E4749}"/>
              </a:ext>
            </a:extLst>
          </p:cNvPr>
          <p:cNvSpPr>
            <a:spLocks noGrp="1"/>
          </p:cNvSpPr>
          <p:nvPr>
            <p:ph type="sldNum" sz="quarter" idx="5"/>
          </p:nvPr>
        </p:nvSpPr>
        <p:spPr/>
        <p:txBody>
          <a:bodyPr/>
          <a:lstStyle/>
          <a:p>
            <a:fld id="{F995ADB6-A4C8-407F-AA7E-F37056F52D96}" type="slidenum">
              <a:rPr lang="en-GB" smtClean="0"/>
              <a:t>46</a:t>
            </a:fld>
            <a:endParaRPr lang="en-GB" dirty="0"/>
          </a:p>
        </p:txBody>
      </p:sp>
    </p:spTree>
    <p:extLst>
      <p:ext uri="{BB962C8B-B14F-4D97-AF65-F5344CB8AC3E}">
        <p14:creationId xmlns:p14="http://schemas.microsoft.com/office/powerpoint/2010/main" val="40199460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E5EA16-2FC5-A03C-7CEB-B3FA8B1C53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AC05DD-6348-1CE7-A28B-596E98E5D0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A39B3A-5C39-5C39-E7BC-986E6111A28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5967E3D-DD9E-F850-BCB5-17E39F3613C9}"/>
              </a:ext>
            </a:extLst>
          </p:cNvPr>
          <p:cNvSpPr>
            <a:spLocks noGrp="1"/>
          </p:cNvSpPr>
          <p:nvPr>
            <p:ph type="sldNum" sz="quarter" idx="5"/>
          </p:nvPr>
        </p:nvSpPr>
        <p:spPr/>
        <p:txBody>
          <a:bodyPr/>
          <a:lstStyle/>
          <a:p>
            <a:fld id="{F995ADB6-A4C8-407F-AA7E-F37056F52D96}" type="slidenum">
              <a:rPr lang="en-GB" smtClean="0"/>
              <a:t>47</a:t>
            </a:fld>
            <a:endParaRPr lang="en-GB" dirty="0"/>
          </a:p>
        </p:txBody>
      </p:sp>
    </p:spTree>
    <p:extLst>
      <p:ext uri="{BB962C8B-B14F-4D97-AF65-F5344CB8AC3E}">
        <p14:creationId xmlns:p14="http://schemas.microsoft.com/office/powerpoint/2010/main" val="13564364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37CFA6-F8F6-0E30-4B4C-FE0C2693DD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E94C80-8BC8-8C53-3473-D96C34C02C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37DEF7-EBF8-CE9B-0267-C2D11DF659A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9EEB8ECF-2C18-F77F-2C2E-84DAA5661208}"/>
              </a:ext>
            </a:extLst>
          </p:cNvPr>
          <p:cNvSpPr>
            <a:spLocks noGrp="1"/>
          </p:cNvSpPr>
          <p:nvPr>
            <p:ph type="sldNum" sz="quarter" idx="5"/>
          </p:nvPr>
        </p:nvSpPr>
        <p:spPr/>
        <p:txBody>
          <a:bodyPr/>
          <a:lstStyle/>
          <a:p>
            <a:fld id="{F995ADB6-A4C8-407F-AA7E-F37056F52D96}" type="slidenum">
              <a:rPr lang="en-GB" smtClean="0"/>
              <a:t>48</a:t>
            </a:fld>
            <a:endParaRPr lang="en-GB" dirty="0"/>
          </a:p>
        </p:txBody>
      </p:sp>
    </p:spTree>
    <p:extLst>
      <p:ext uri="{BB962C8B-B14F-4D97-AF65-F5344CB8AC3E}">
        <p14:creationId xmlns:p14="http://schemas.microsoft.com/office/powerpoint/2010/main" val="316760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39308D-ED5D-3608-2BD0-757E88E121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62F358-6916-F302-0733-3F1633A001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F2A4B0-6042-EED2-DCDA-9AA817B914F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2C16DE8A-83FF-FC13-DB5C-AB3665B5360E}"/>
              </a:ext>
            </a:extLst>
          </p:cNvPr>
          <p:cNvSpPr>
            <a:spLocks noGrp="1"/>
          </p:cNvSpPr>
          <p:nvPr>
            <p:ph type="sldNum" sz="quarter" idx="5"/>
          </p:nvPr>
        </p:nvSpPr>
        <p:spPr/>
        <p:txBody>
          <a:bodyPr/>
          <a:lstStyle/>
          <a:p>
            <a:fld id="{F995ADB6-A4C8-407F-AA7E-F37056F52D96}" type="slidenum">
              <a:rPr lang="en-GB" smtClean="0"/>
              <a:t>49</a:t>
            </a:fld>
            <a:endParaRPr lang="en-GB" dirty="0"/>
          </a:p>
        </p:txBody>
      </p:sp>
    </p:spTree>
    <p:extLst>
      <p:ext uri="{BB962C8B-B14F-4D97-AF65-F5344CB8AC3E}">
        <p14:creationId xmlns:p14="http://schemas.microsoft.com/office/powerpoint/2010/main" val="14224551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592E14-DDA1-69A3-CE42-40FC969B3E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796ECE-D505-0127-8B69-696B978455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F9C4E8-7099-1BAD-C478-75A3C8B70FC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8216DF6-E058-841B-68CA-9193A97077E5}"/>
              </a:ext>
            </a:extLst>
          </p:cNvPr>
          <p:cNvSpPr>
            <a:spLocks noGrp="1"/>
          </p:cNvSpPr>
          <p:nvPr>
            <p:ph type="sldNum" sz="quarter" idx="5"/>
          </p:nvPr>
        </p:nvSpPr>
        <p:spPr/>
        <p:txBody>
          <a:bodyPr/>
          <a:lstStyle/>
          <a:p>
            <a:fld id="{F995ADB6-A4C8-407F-AA7E-F37056F52D96}" type="slidenum">
              <a:rPr lang="en-GB" smtClean="0"/>
              <a:t>50</a:t>
            </a:fld>
            <a:endParaRPr lang="en-GB" dirty="0"/>
          </a:p>
        </p:txBody>
      </p:sp>
    </p:spTree>
    <p:extLst>
      <p:ext uri="{BB962C8B-B14F-4D97-AF65-F5344CB8AC3E}">
        <p14:creationId xmlns:p14="http://schemas.microsoft.com/office/powerpoint/2010/main" val="2892376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7A1682-A227-7AF0-F324-EA9F1506A8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0E2A80-4966-3A8F-5E74-F63EBD1660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99AD22-492B-36FD-F165-0F3E9D2A6D8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27E79B99-3305-27F6-1958-1DFF2D6C4834}"/>
              </a:ext>
            </a:extLst>
          </p:cNvPr>
          <p:cNvSpPr>
            <a:spLocks noGrp="1"/>
          </p:cNvSpPr>
          <p:nvPr>
            <p:ph type="sldNum" sz="quarter" idx="5"/>
          </p:nvPr>
        </p:nvSpPr>
        <p:spPr/>
        <p:txBody>
          <a:bodyPr/>
          <a:lstStyle/>
          <a:p>
            <a:fld id="{F995ADB6-A4C8-407F-AA7E-F37056F52D96}" type="slidenum">
              <a:rPr lang="en-GB" smtClean="0"/>
              <a:t>51</a:t>
            </a:fld>
            <a:endParaRPr lang="en-GB" dirty="0"/>
          </a:p>
        </p:txBody>
      </p:sp>
    </p:spTree>
    <p:extLst>
      <p:ext uri="{BB962C8B-B14F-4D97-AF65-F5344CB8AC3E}">
        <p14:creationId xmlns:p14="http://schemas.microsoft.com/office/powerpoint/2010/main" val="15777003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9F56D1-5461-3EE9-24DC-975A2B5443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697385-E7C9-07D8-C1CC-13BFF3FE18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951CAF-7276-5A17-8DAA-F640D192D40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C67ACF0-992B-6489-6C77-7D3F3FA4A72F}"/>
              </a:ext>
            </a:extLst>
          </p:cNvPr>
          <p:cNvSpPr>
            <a:spLocks noGrp="1"/>
          </p:cNvSpPr>
          <p:nvPr>
            <p:ph type="sldNum" sz="quarter" idx="5"/>
          </p:nvPr>
        </p:nvSpPr>
        <p:spPr/>
        <p:txBody>
          <a:bodyPr/>
          <a:lstStyle/>
          <a:p>
            <a:fld id="{F995ADB6-A4C8-407F-AA7E-F37056F52D96}" type="slidenum">
              <a:rPr lang="en-GB" smtClean="0"/>
              <a:t>52</a:t>
            </a:fld>
            <a:endParaRPr lang="en-GB" dirty="0"/>
          </a:p>
        </p:txBody>
      </p:sp>
    </p:spTree>
    <p:extLst>
      <p:ext uri="{BB962C8B-B14F-4D97-AF65-F5344CB8AC3E}">
        <p14:creationId xmlns:p14="http://schemas.microsoft.com/office/powerpoint/2010/main" val="2809982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B01B89-6F2F-E279-6985-3ECA14FCC7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9C2AA4-B691-481F-FD44-30F81C67D7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DD9DCA-6928-FA45-07A3-FFB109CEE8A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0370278-FAA7-F413-6F89-FE22B66E83D3}"/>
              </a:ext>
            </a:extLst>
          </p:cNvPr>
          <p:cNvSpPr>
            <a:spLocks noGrp="1"/>
          </p:cNvSpPr>
          <p:nvPr>
            <p:ph type="sldNum" sz="quarter" idx="5"/>
          </p:nvPr>
        </p:nvSpPr>
        <p:spPr/>
        <p:txBody>
          <a:bodyPr/>
          <a:lstStyle/>
          <a:p>
            <a:fld id="{F995ADB6-A4C8-407F-AA7E-F37056F52D96}" type="slidenum">
              <a:rPr lang="en-GB" smtClean="0"/>
              <a:t>53</a:t>
            </a:fld>
            <a:endParaRPr lang="en-GB" dirty="0"/>
          </a:p>
        </p:txBody>
      </p:sp>
    </p:spTree>
    <p:extLst>
      <p:ext uri="{BB962C8B-B14F-4D97-AF65-F5344CB8AC3E}">
        <p14:creationId xmlns:p14="http://schemas.microsoft.com/office/powerpoint/2010/main" val="31004459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CFA365-0AB1-7EA6-787F-692BAA87F4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CEE9BB-3312-1871-83F4-8483BB9FDF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E925AE-28C0-22B5-DEC9-02C3543052F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64EE3920-C1F0-E400-F008-EF225F54555B}"/>
              </a:ext>
            </a:extLst>
          </p:cNvPr>
          <p:cNvSpPr>
            <a:spLocks noGrp="1"/>
          </p:cNvSpPr>
          <p:nvPr>
            <p:ph type="sldNum" sz="quarter" idx="5"/>
          </p:nvPr>
        </p:nvSpPr>
        <p:spPr/>
        <p:txBody>
          <a:bodyPr/>
          <a:lstStyle/>
          <a:p>
            <a:fld id="{F995ADB6-A4C8-407F-AA7E-F37056F52D96}" type="slidenum">
              <a:rPr lang="en-GB" smtClean="0"/>
              <a:t>54</a:t>
            </a:fld>
            <a:endParaRPr lang="en-GB" dirty="0"/>
          </a:p>
        </p:txBody>
      </p:sp>
    </p:spTree>
    <p:extLst>
      <p:ext uri="{BB962C8B-B14F-4D97-AF65-F5344CB8AC3E}">
        <p14:creationId xmlns:p14="http://schemas.microsoft.com/office/powerpoint/2010/main" val="289036229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115978-2144-8C4D-E21B-C4919F0631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E7AB84-21D6-A7B1-A5F2-57FA9E0069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EB246F-0F74-4204-6067-074F389E456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F47C477-2513-9885-1F3A-50491CBC79EC}"/>
              </a:ext>
            </a:extLst>
          </p:cNvPr>
          <p:cNvSpPr>
            <a:spLocks noGrp="1"/>
          </p:cNvSpPr>
          <p:nvPr>
            <p:ph type="sldNum" sz="quarter" idx="5"/>
          </p:nvPr>
        </p:nvSpPr>
        <p:spPr/>
        <p:txBody>
          <a:bodyPr/>
          <a:lstStyle/>
          <a:p>
            <a:fld id="{F995ADB6-A4C8-407F-AA7E-F37056F52D96}" type="slidenum">
              <a:rPr lang="en-GB" smtClean="0"/>
              <a:t>55</a:t>
            </a:fld>
            <a:endParaRPr lang="en-GB" dirty="0"/>
          </a:p>
        </p:txBody>
      </p:sp>
    </p:spTree>
    <p:extLst>
      <p:ext uri="{BB962C8B-B14F-4D97-AF65-F5344CB8AC3E}">
        <p14:creationId xmlns:p14="http://schemas.microsoft.com/office/powerpoint/2010/main" val="148019431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50A2AF-56CB-F03E-1C7D-9387BA4C05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955D79-13C1-F24A-A744-A24B4690CE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36D4EC-A030-6667-3657-DC47F8F7298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F6C74AC-22C0-D616-80E8-B62992155767}"/>
              </a:ext>
            </a:extLst>
          </p:cNvPr>
          <p:cNvSpPr>
            <a:spLocks noGrp="1"/>
          </p:cNvSpPr>
          <p:nvPr>
            <p:ph type="sldNum" sz="quarter" idx="5"/>
          </p:nvPr>
        </p:nvSpPr>
        <p:spPr/>
        <p:txBody>
          <a:bodyPr/>
          <a:lstStyle/>
          <a:p>
            <a:fld id="{F995ADB6-A4C8-407F-AA7E-F37056F52D96}" type="slidenum">
              <a:rPr lang="en-GB" smtClean="0"/>
              <a:t>56</a:t>
            </a:fld>
            <a:endParaRPr lang="en-GB" dirty="0"/>
          </a:p>
        </p:txBody>
      </p:sp>
    </p:spTree>
    <p:extLst>
      <p:ext uri="{BB962C8B-B14F-4D97-AF65-F5344CB8AC3E}">
        <p14:creationId xmlns:p14="http://schemas.microsoft.com/office/powerpoint/2010/main" val="30045416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2D4203-D66F-13CC-119F-88D75E3606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DA007E-7714-9C32-76C7-46C34878F1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D663F8-9F9D-7080-F6D2-CBBB111D27B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EDFB258-0D77-AD1A-AC28-B743E363DEBA}"/>
              </a:ext>
            </a:extLst>
          </p:cNvPr>
          <p:cNvSpPr>
            <a:spLocks noGrp="1"/>
          </p:cNvSpPr>
          <p:nvPr>
            <p:ph type="sldNum" sz="quarter" idx="5"/>
          </p:nvPr>
        </p:nvSpPr>
        <p:spPr/>
        <p:txBody>
          <a:bodyPr/>
          <a:lstStyle/>
          <a:p>
            <a:fld id="{F995ADB6-A4C8-407F-AA7E-F37056F52D96}" type="slidenum">
              <a:rPr lang="en-GB" smtClean="0"/>
              <a:t>57</a:t>
            </a:fld>
            <a:endParaRPr lang="en-GB" dirty="0"/>
          </a:p>
        </p:txBody>
      </p:sp>
    </p:spTree>
    <p:extLst>
      <p:ext uri="{BB962C8B-B14F-4D97-AF65-F5344CB8AC3E}">
        <p14:creationId xmlns:p14="http://schemas.microsoft.com/office/powerpoint/2010/main" val="370768503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4A79E2-9505-0DFF-663C-F000A5D330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5A2A31-D750-62F9-BE8D-5633021594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5FBC9C-72CA-BA7F-D9C3-41CFFC18A49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504C949-4749-B5E9-480C-F818E503C58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623079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89A6CB-A605-474E-3BDE-B285C2E6DC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A80BE8-F4CB-A75C-FEDA-F78A5C8CE4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B4B140-1406-F5FE-ADEA-8F198ABDC95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D2CF293-8C2C-749C-9CFE-D867D088A0C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747448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994250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2C7D26-CEDE-6929-C7DA-1C87C1DB48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76C45F-F54E-6E20-BD1C-5CB5A66948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716ADA-5221-9808-557B-B67C4C136036}"/>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D8DF39C-4F65-AB29-99FE-91F2A10D47C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480916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CC63FF-8654-B066-0241-5FCB214538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72945E-75FE-CE69-D507-B1FA67F07204}"/>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3FE84439-6F34-74AF-34C2-40D9F0728A40}"/>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9EE92760-481B-292F-7166-E128F29E166A}"/>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63</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43703099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4DB081-56B5-9AF7-5674-081E5F1B10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961481-B71F-DAE9-6FA9-37CDBC300B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A0E85C-22D6-55BD-63FE-68088E87060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01978A4-57DE-EF03-17A2-A636E203874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295391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D02BBB-A88C-AD06-60B8-35A52D3544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4EF54E-66D4-7D07-40B5-66C6913365A5}"/>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356C0D04-493B-887D-8C64-0D6B9CB8B068}"/>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7286F381-57D2-3072-805F-6F2D36CDCEF2}"/>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65</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48477268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3A0E3-04BF-1946-65A0-479B8F7D28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1B51C9-5BD5-BF90-BAEE-0B040FDB46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A4FDF5-5DC0-7A09-8EE2-41C04CA3CA9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7AF3A95-BB1C-8AA8-89FE-4E69CF32D50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292152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BF9D2B-34FB-A7FE-5823-3913AAD568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BB59EC-0CDA-D56A-C4EB-80EB216BC3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FEC5C8-30BC-4476-3649-742051562AA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276E929-2175-0E9F-C894-3258478BABB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8965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073691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580497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110972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81840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778097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154843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1CA16C-45CE-6468-61F1-154DCAFB88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883A7F-84A2-EEDF-F25B-8C8188509E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BAD52D-4D31-1882-8A05-5586BF9C3A4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D0950CA-5330-502E-7478-B8BF0BA1EBA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686230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073691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580497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110972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818403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154843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907B7C-9CE8-2823-99D8-848C546C93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E34CB8-191B-8720-0295-285701B1E4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64DABA-E7D8-5704-27AB-8358B0A5548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9824C02-DA9D-A038-0E99-7C615D7DBD8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35790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5147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189476-73C6-61DC-EA22-D5781FFFFF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45C927-ED25-B066-F22F-AB3808A39FD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31941A34-B544-8C5D-236B-E1AD622E83E6}"/>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DE94A5B-5DA1-805F-B700-CFF6C8E9288A}"/>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34658019"/>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slide" Target="../slides/slide60.xml"/><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23" name="Picture 22"/>
          <p:cNvPicPr/>
          <p:nvPr userDrawn="1"/>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16225"/>
          <a:stretch/>
        </p:blipFill>
        <p:spPr>
          <a:xfrm flipH="1">
            <a:off x="-1" y="0"/>
            <a:ext cx="12191999" cy="6857999"/>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3650038"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RWV | Devon Partnership NHS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to other trusts AMHS and OPMHS">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21" name="Rectangle 20">
            <a:hlinkClick r:id="rId2"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286325"/>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hlinkClick r:id="rId2"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5357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2" action="ppaction://hlinksldjump" tooltip="Benchmarking"/>
            <a:extLst>
              <a:ext uri="{FF2B5EF4-FFF2-40B4-BE49-F238E27FC236}">
                <a16:creationId xmlns:a16="http://schemas.microsoft.com/office/drawing/2014/main" id="{EF568CC6-6D35-C08D-2CB5-2E3AA0E6F4F7}"/>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54EF00C5-033A-C33E-B936-13B4F2DC423D}"/>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3E1C1A7B-820D-9302-4643-4F475184B637}"/>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24C58EFE-D01B-D3C1-B6C0-F941F1680105}"/>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6" name="TextBox 5">
            <a:extLst>
              <a:ext uri="{FF2B5EF4-FFF2-40B4-BE49-F238E27FC236}">
                <a16:creationId xmlns:a16="http://schemas.microsoft.com/office/drawing/2014/main" id="{CE75791D-AD90-771C-9882-C3082A71C38D}"/>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EDD81CC9-C1E8-5371-A94A-2C17740753AE}"/>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1CF0DB1F-134A-A707-8474-FE6DD86B4C80}"/>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C925752-16D2-45D6-E58B-14E9C4BC78F9}"/>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7" name="TextBox 16">
            <a:extLst>
              <a:ext uri="{FF2B5EF4-FFF2-40B4-BE49-F238E27FC236}">
                <a16:creationId xmlns:a16="http://schemas.microsoft.com/office/drawing/2014/main" id="{47394948-54EC-D391-8036-A492FDCB23DF}"/>
              </a:ext>
            </a:extLst>
          </p:cNvPr>
          <p:cNvSpPr txBox="1"/>
          <p:nvPr userDrawn="1"/>
        </p:nvSpPr>
        <p:spPr>
          <a:xfrm>
            <a:off x="7121715" y="-12500"/>
            <a:ext cx="1697005" cy="432000"/>
          </a:xfrm>
          <a:prstGeom prst="rect">
            <a:avLst/>
          </a:prstGeom>
          <a:solidFill>
            <a:srgbClr val="6D276A"/>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OPMHS</a:t>
            </a:r>
          </a:p>
        </p:txBody>
      </p:sp>
      <p:grpSp>
        <p:nvGrpSpPr>
          <p:cNvPr id="23" name="Group 22">
            <a:extLst>
              <a:ext uri="{FF2B5EF4-FFF2-40B4-BE49-F238E27FC236}">
                <a16:creationId xmlns:a16="http://schemas.microsoft.com/office/drawing/2014/main" id="{150BE0DC-B84F-DC0F-E23C-0862A179DEF3}"/>
              </a:ext>
            </a:extLst>
          </p:cNvPr>
          <p:cNvGrpSpPr/>
          <p:nvPr userDrawn="1"/>
        </p:nvGrpSpPr>
        <p:grpSpPr>
          <a:xfrm>
            <a:off x="9002521" y="60079"/>
            <a:ext cx="3053560" cy="298411"/>
            <a:chOff x="8902714" y="60079"/>
            <a:chExt cx="3107187" cy="298411"/>
          </a:xfrm>
        </p:grpSpPr>
        <p:pic>
          <p:nvPicPr>
            <p:cNvPr id="24" name="Picture 23">
              <a:extLst>
                <a:ext uri="{FF2B5EF4-FFF2-40B4-BE49-F238E27FC236}">
                  <a16:creationId xmlns:a16="http://schemas.microsoft.com/office/drawing/2014/main" id="{56EED8A5-5DA2-297A-23A3-9814B08350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104AC635-153C-D6A5-154A-FF6C436B74CD}"/>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3D34F3F6-A1CB-71FE-330A-7CFE6BB4B8CC}"/>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848784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omparison to other trusts">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880D4EA-7566-1C92-1D6A-67882838B165}"/>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92FAAE70-0065-7ED1-5655-5E805B7C5A83}"/>
              </a:ext>
            </a:extLst>
          </p:cNvPr>
          <p:cNvSpPr/>
          <p:nvPr userDrawn="1"/>
        </p:nvSpPr>
        <p:spPr>
          <a:xfrm>
            <a:off x="0" y="0"/>
            <a:ext cx="7954230"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hlinkClick r:id="rId2" action="ppaction://hlinksldjump" tooltip="Background and methodology"/>
            <a:extLst>
              <a:ext uri="{FF2B5EF4-FFF2-40B4-BE49-F238E27FC236}">
                <a16:creationId xmlns:a16="http://schemas.microsoft.com/office/drawing/2014/main" id="{E7DBADCC-6443-F843-CB16-61BC3F88A536}"/>
              </a:ext>
            </a:extLst>
          </p:cNvPr>
          <p:cNvSpPr/>
          <p:nvPr userDrawn="1"/>
        </p:nvSpPr>
        <p:spPr>
          <a:xfrm>
            <a:off x="541465" y="-2626"/>
            <a:ext cx="1407687" cy="423512"/>
          </a:xfrm>
          <a:prstGeom prst="rect">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30" name="Group 29">
            <a:extLst>
              <a:ext uri="{FF2B5EF4-FFF2-40B4-BE49-F238E27FC236}">
                <a16:creationId xmlns:a16="http://schemas.microsoft.com/office/drawing/2014/main" id="{02742264-1733-436F-81B1-D86637494F70}"/>
              </a:ext>
            </a:extLst>
          </p:cNvPr>
          <p:cNvGrpSpPr/>
          <p:nvPr userDrawn="1"/>
        </p:nvGrpSpPr>
        <p:grpSpPr>
          <a:xfrm>
            <a:off x="8902714" y="60079"/>
            <a:ext cx="3107187" cy="298411"/>
            <a:chOff x="8902714" y="60079"/>
            <a:chExt cx="3107187" cy="298411"/>
          </a:xfrm>
        </p:grpSpPr>
        <p:pic>
          <p:nvPicPr>
            <p:cNvPr id="31" name="Picture 30">
              <a:extLst>
                <a:ext uri="{FF2B5EF4-FFF2-40B4-BE49-F238E27FC236}">
                  <a16:creationId xmlns:a16="http://schemas.microsoft.com/office/drawing/2014/main" id="{DA6E83A0-529F-4299-89DC-6262DC9CA3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32" name="Picture 3" descr="NHS 10mm - RGB Blue">
              <a:extLst>
                <a:ext uri="{FF2B5EF4-FFF2-40B4-BE49-F238E27FC236}">
                  <a16:creationId xmlns:a16="http://schemas.microsoft.com/office/drawing/2014/main" id="{32B26604-FF11-420C-953D-E5FB1447850E}"/>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3" name="Picture 32">
            <a:extLst>
              <a:ext uri="{FF2B5EF4-FFF2-40B4-BE49-F238E27FC236}">
                <a16:creationId xmlns:a16="http://schemas.microsoft.com/office/drawing/2014/main" id="{5EDEAC7E-B728-4FF0-AC47-9FD3E4421D3C}"/>
              </a:ext>
            </a:extLst>
          </p:cNvPr>
          <p:cNvPicPr>
            <a:picLocks noChangeAspect="1"/>
          </p:cNvPicPr>
          <p:nvPr userDrawn="1"/>
        </p:nvPicPr>
        <p:blipFill>
          <a:blip r:embed="rId5"/>
          <a:stretch>
            <a:fillRect/>
          </a:stretch>
        </p:blipFill>
        <p:spPr>
          <a:xfrm>
            <a:off x="10161714" y="24285"/>
            <a:ext cx="773524" cy="344679"/>
          </a:xfrm>
          <a:prstGeom prst="rect">
            <a:avLst/>
          </a:prstGeom>
        </p:spPr>
      </p:pic>
      <p:sp>
        <p:nvSpPr>
          <p:cNvPr id="2" name="TextBox 1">
            <a:extLst>
              <a:ext uri="{FF2B5EF4-FFF2-40B4-BE49-F238E27FC236}">
                <a16:creationId xmlns:a16="http://schemas.microsoft.com/office/drawing/2014/main" id="{D5E4B6F2-164B-F082-41AE-6478F1C87C25}"/>
              </a:ext>
            </a:extLst>
          </p:cNvPr>
          <p:cNvSpPr txBox="1"/>
          <p:nvPr userDrawn="1"/>
        </p:nvSpPr>
        <p:spPr>
          <a:xfrm>
            <a:off x="525308" y="-6870"/>
            <a:ext cx="1440000" cy="432000"/>
          </a:xfrm>
          <a:prstGeom prst="rect">
            <a:avLst/>
          </a:prstGeom>
          <a:solidFill>
            <a:srgbClr val="746280"/>
          </a:solidFill>
          <a:ln>
            <a:solidFill>
              <a:schemeClr val="bg1"/>
            </a:solidFill>
          </a:ln>
        </p:spPr>
        <p:txBody>
          <a:bodyPr wrap="square" rtlCol="0" anchor="ctr" anchorCtr="0">
            <a:noAutofit/>
          </a:bodyPr>
          <a:lstStyle/>
          <a:p>
            <a:pPr algn="ctr"/>
            <a:r>
              <a:rPr lang="en-GB" sz="1200" b="0" dirty="0">
                <a:solidFill>
                  <a:schemeClr val="bg1"/>
                </a:solidFill>
                <a:latin typeface="Arial" panose="020B0604020202020204" pitchFamily="34" charset="0"/>
                <a:cs typeface="Arial" panose="020B0604020202020204" pitchFamily="34" charset="0"/>
              </a:rPr>
              <a:t>Background and methodology</a:t>
            </a:r>
          </a:p>
        </p:txBody>
      </p:sp>
      <p:sp>
        <p:nvSpPr>
          <p:cNvPr id="3" name="TextBox 2">
            <a:extLst>
              <a:ext uri="{FF2B5EF4-FFF2-40B4-BE49-F238E27FC236}">
                <a16:creationId xmlns:a16="http://schemas.microsoft.com/office/drawing/2014/main" id="{4F5954B9-5DE7-6815-50F4-1A89BC880CC2}"/>
              </a:ext>
            </a:extLst>
          </p:cNvPr>
          <p:cNvSpPr txBox="1"/>
          <p:nvPr userDrawn="1"/>
        </p:nvSpPr>
        <p:spPr>
          <a:xfrm>
            <a:off x="2021194"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Headline results</a:t>
            </a:r>
          </a:p>
        </p:txBody>
      </p:sp>
      <p:sp>
        <p:nvSpPr>
          <p:cNvPr id="4" name="TextBox 3">
            <a:extLst>
              <a:ext uri="{FF2B5EF4-FFF2-40B4-BE49-F238E27FC236}">
                <a16:creationId xmlns:a16="http://schemas.microsoft.com/office/drawing/2014/main" id="{CCF79B58-A0A6-9201-65C1-21E4D106E545}"/>
              </a:ext>
            </a:extLst>
          </p:cNvPr>
          <p:cNvSpPr txBox="1"/>
          <p:nvPr userDrawn="1"/>
        </p:nvSpPr>
        <p:spPr>
          <a:xfrm>
            <a:off x="6485527" y="0"/>
            <a:ext cx="1440000" cy="432000"/>
          </a:xfrm>
          <a:prstGeom prst="rect">
            <a:avLst/>
          </a:prstGeom>
          <a:solidFill>
            <a:srgbClr val="6B2768"/>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Comparison to other trusts</a:t>
            </a:r>
            <a:endParaRPr lang="en-GB" sz="900" b="1" dirty="0">
              <a:solidFill>
                <a:schemeClr val="bg1"/>
              </a:solidFill>
              <a:latin typeface="Arial" panose="020B0604020202020204" pitchFamily="34" charset="0"/>
              <a:cs typeface="Arial" panose="020B0604020202020204" pitchFamily="34" charset="0"/>
            </a:endParaRPr>
          </a:p>
        </p:txBody>
      </p:sp>
      <p:sp>
        <p:nvSpPr>
          <p:cNvPr id="6" name="Rectangle 5">
            <a:hlinkClick r:id="rId6" action="ppaction://hlinksldjump" tooltip="Headline results"/>
            <a:extLst>
              <a:ext uri="{FF2B5EF4-FFF2-40B4-BE49-F238E27FC236}">
                <a16:creationId xmlns:a16="http://schemas.microsoft.com/office/drawing/2014/main" id="{87D992FE-C770-B62E-B590-667B7D036C00}"/>
              </a:ext>
            </a:extLst>
          </p:cNvPr>
          <p:cNvSpPr/>
          <p:nvPr userDrawn="1"/>
        </p:nvSpPr>
        <p:spPr>
          <a:xfrm>
            <a:off x="2051988" y="46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TextBox 14">
            <a:extLst>
              <a:ext uri="{FF2B5EF4-FFF2-40B4-BE49-F238E27FC236}">
                <a16:creationId xmlns:a16="http://schemas.microsoft.com/office/drawing/2014/main" id="{78B66233-0111-0467-D94D-2E1D1DFAE63B}"/>
              </a:ext>
            </a:extLst>
          </p:cNvPr>
          <p:cNvSpPr txBox="1"/>
          <p:nvPr userDrawn="1"/>
        </p:nvSpPr>
        <p:spPr>
          <a:xfrm>
            <a:off x="5016825" y="-6870"/>
            <a:ext cx="1440000" cy="432000"/>
          </a:xfrm>
          <a:prstGeom prst="rect">
            <a:avLst/>
          </a:prstGeom>
          <a:solidFill>
            <a:srgbClr val="756382"/>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US" sz="1200" b="0" dirty="0"/>
              <a:t>Change over time</a:t>
            </a:r>
            <a:endParaRPr lang="en-GB" sz="1200" b="0" dirty="0"/>
          </a:p>
        </p:txBody>
      </p:sp>
      <p:sp>
        <p:nvSpPr>
          <p:cNvPr id="10" name="TextBox 9">
            <a:extLst>
              <a:ext uri="{FF2B5EF4-FFF2-40B4-BE49-F238E27FC236}">
                <a16:creationId xmlns:a16="http://schemas.microsoft.com/office/drawing/2014/main" id="{BD8639C8-3BC4-2E7E-C416-8B2F2E9CB05B}"/>
              </a:ext>
            </a:extLst>
          </p:cNvPr>
          <p:cNvSpPr txBox="1"/>
          <p:nvPr userDrawn="1"/>
        </p:nvSpPr>
        <p:spPr>
          <a:xfrm>
            <a:off x="3515660" y="-11114"/>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1200" b="0" dirty="0">
                <a:solidFill>
                  <a:schemeClr val="bg1"/>
                </a:solidFill>
                <a:latin typeface="Arial" panose="020B0604020202020204" pitchFamily="34" charset="0"/>
                <a:cs typeface="Arial" panose="020B0604020202020204" pitchFamily="34" charset="0"/>
              </a:rPr>
              <a:t>Scoring &amp; Benchmarking</a:t>
            </a:r>
          </a:p>
        </p:txBody>
      </p:sp>
    </p:spTree>
    <p:extLst>
      <p:ext uri="{BB962C8B-B14F-4D97-AF65-F5344CB8AC3E}">
        <p14:creationId xmlns:p14="http://schemas.microsoft.com/office/powerpoint/2010/main" val="31549741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3_Divider style 3">
    <p:bg>
      <p:bgPr>
        <a:solidFill>
          <a:schemeClr val="accent1"/>
        </a:solidFill>
        <a:effectLst/>
      </p:bgPr>
    </p:bg>
    <p:spTree>
      <p:nvGrpSpPr>
        <p:cNvPr id="1" name=""/>
        <p:cNvGrpSpPr/>
        <p:nvPr/>
      </p:nvGrpSpPr>
      <p:grpSpPr>
        <a:xfrm>
          <a:off x="0" y="0"/>
          <a:ext cx="0" cy="0"/>
          <a:chOff x="0" y="0"/>
          <a:chExt cx="0" cy="0"/>
        </a:xfrm>
      </p:grpSpPr>
      <p:pic>
        <p:nvPicPr>
          <p:cNvPr id="5" name="Picture 4" descr="A group of people sitting in a circle&#10;&#10;Description automatically generated">
            <a:extLst>
              <a:ext uri="{FF2B5EF4-FFF2-40B4-BE49-F238E27FC236}">
                <a16:creationId xmlns:a16="http://schemas.microsoft.com/office/drawing/2014/main" id="{EDBBE0AF-E43B-4A09-812C-74E3CF18842B}"/>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651" t="4308" b="13560"/>
          <a:stretch/>
        </p:blipFill>
        <p:spPr>
          <a:xfrm>
            <a:off x="0" y="-1"/>
            <a:ext cx="12192000" cy="6858001"/>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2"/>
            <a:ext cx="12192000" cy="6858001"/>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3650038"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RWV | Devon Partnership NHS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4157714269"/>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Divider style 3">
    <p:bg>
      <p:bgPr>
        <a:solidFill>
          <a:schemeClr val="accent1"/>
        </a:solidFill>
        <a:effectLst/>
      </p:bgPr>
    </p:bg>
    <p:spTree>
      <p:nvGrpSpPr>
        <p:cNvPr id="1" name=""/>
        <p:cNvGrpSpPr/>
        <p:nvPr/>
      </p:nvGrpSpPr>
      <p:grpSpPr>
        <a:xfrm>
          <a:off x="0" y="0"/>
          <a:ext cx="0" cy="0"/>
          <a:chOff x="0" y="0"/>
          <a:chExt cx="0" cy="0"/>
        </a:xfrm>
      </p:grpSpPr>
      <p:pic>
        <p:nvPicPr>
          <p:cNvPr id="5" name="Picture 4" descr="A person looking at a tablet&#10;&#10;Description automatically generated">
            <a:extLst>
              <a:ext uri="{FF2B5EF4-FFF2-40B4-BE49-F238E27FC236}">
                <a16:creationId xmlns:a16="http://schemas.microsoft.com/office/drawing/2014/main" id="{B789F68C-ED23-812B-06C1-ADDDD4BE2255}"/>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7505" r="3790" b="25009"/>
          <a:stretch/>
        </p:blipFill>
        <p:spPr>
          <a:xfrm>
            <a:off x="0" y="-18546"/>
            <a:ext cx="12192000" cy="6876546"/>
          </a:xfrm>
          <a:prstGeom prst="rect">
            <a:avLst/>
          </a:prstGeom>
          <a:solidFill>
            <a:srgbClr val="3E1B59">
              <a:alpha val="49804"/>
            </a:srgbClr>
          </a:solidFill>
          <a:ln>
            <a:noFill/>
          </a:ln>
        </p:spPr>
      </p:pic>
      <p:sp>
        <p:nvSpPr>
          <p:cNvPr id="2" name="Rectangle 1">
            <a:extLst>
              <a:ext uri="{FF2B5EF4-FFF2-40B4-BE49-F238E27FC236}">
                <a16:creationId xmlns:a16="http://schemas.microsoft.com/office/drawing/2014/main" id="{04643A05-CC1E-43FF-BDF9-CBC07D643D3C}"/>
              </a:ext>
            </a:extLst>
          </p:cNvPr>
          <p:cNvSpPr/>
          <p:nvPr userDrawn="1"/>
        </p:nvSpPr>
        <p:spPr>
          <a:xfrm>
            <a:off x="0" y="-18547"/>
            <a:ext cx="12192000" cy="6895092"/>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3650038"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RWV | Devon Partnership NHS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4263553209"/>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_Divider style 3">
    <p:bg>
      <p:bgPr>
        <a:solidFill>
          <a:schemeClr val="accent1"/>
        </a:solidFill>
        <a:effectLst/>
      </p:bgPr>
    </p:bg>
    <p:spTree>
      <p:nvGrpSpPr>
        <p:cNvPr id="1" name=""/>
        <p:cNvGrpSpPr/>
        <p:nvPr/>
      </p:nvGrpSpPr>
      <p:grpSpPr>
        <a:xfrm>
          <a:off x="0" y="0"/>
          <a:ext cx="0" cy="0"/>
          <a:chOff x="0" y="0"/>
          <a:chExt cx="0" cy="0"/>
        </a:xfrm>
      </p:grpSpPr>
      <p:pic>
        <p:nvPicPr>
          <p:cNvPr id="6" name="Picture 5" descr="A person and a doctor looking at each other&#10;&#10;Description automatically generated">
            <a:extLst>
              <a:ext uri="{FF2B5EF4-FFF2-40B4-BE49-F238E27FC236}">
                <a16:creationId xmlns:a16="http://schemas.microsoft.com/office/drawing/2014/main" id="{FB5D4917-CDE0-05C8-1BF3-24DB4F6349CC}"/>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5274" t="4526" b="15549"/>
          <a:stretch/>
        </p:blipFill>
        <p:spPr>
          <a:xfrm>
            <a:off x="-1" y="0"/>
            <a:ext cx="12192000" cy="6857999"/>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3650038"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RWV | Devon Partnership NHS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156173534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2" name="Group 1">
            <a:extLst>
              <a:ext uri="{FF2B5EF4-FFF2-40B4-BE49-F238E27FC236}">
                <a16:creationId xmlns:a16="http://schemas.microsoft.com/office/drawing/2014/main" id="{C804EC92-484A-4662-A94F-A7885153E77D}"/>
              </a:ext>
            </a:extLst>
          </p:cNvPr>
          <p:cNvGrpSpPr/>
          <p:nvPr userDrawn="1"/>
        </p:nvGrpSpPr>
        <p:grpSpPr>
          <a:xfrm>
            <a:off x="8902714" y="60079"/>
            <a:ext cx="3107187" cy="298411"/>
            <a:chOff x="8902714" y="60079"/>
            <a:chExt cx="3107187" cy="298411"/>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 name="Picture 4">
            <a:extLst>
              <a:ext uri="{FF2B5EF4-FFF2-40B4-BE49-F238E27FC236}">
                <a16:creationId xmlns:a16="http://schemas.microsoft.com/office/drawing/2014/main" id="{922E98B3-4E93-42AE-9805-8A79C32D5063}"/>
              </a:ext>
            </a:extLst>
          </p:cNvPr>
          <p:cNvPicPr>
            <a:picLocks noChangeAspect="1"/>
          </p:cNvPicPr>
          <p:nvPr userDrawn="1"/>
        </p:nvPicPr>
        <p:blipFill>
          <a:blip r:embed="rId4"/>
          <a:stretch>
            <a:fillRect/>
          </a:stretch>
        </p:blipFill>
        <p:spPr>
          <a:xfrm>
            <a:off x="10161714" y="24285"/>
            <a:ext cx="773524" cy="344679"/>
          </a:xfrm>
          <a:prstGeom prst="rect">
            <a:avLst/>
          </a:prstGeom>
        </p:spPr>
      </p:pic>
      <p:sp>
        <p:nvSpPr>
          <p:cNvPr id="11" name="Rectangle 10">
            <a:extLst>
              <a:ext uri="{FF2B5EF4-FFF2-40B4-BE49-F238E27FC236}">
                <a16:creationId xmlns:a16="http://schemas.microsoft.com/office/drawing/2014/main" id="{FFB7C044-4104-4E31-8D71-867AD5E193AB}"/>
              </a:ext>
            </a:extLst>
          </p:cNvPr>
          <p:cNvSpPr/>
          <p:nvPr userDrawn="1"/>
        </p:nvSpPr>
        <p:spPr>
          <a:xfrm>
            <a:off x="-26877" y="0"/>
            <a:ext cx="798110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a:hlinkClick r:id="rId5" action="ppaction://hlinksldjump" tooltip="Appendix"/>
            <a:extLst>
              <a:ext uri="{FF2B5EF4-FFF2-40B4-BE49-F238E27FC236}">
                <a16:creationId xmlns:a16="http://schemas.microsoft.com/office/drawing/2014/main" id="{35CAC150-DEAD-4284-8234-BCD0C5DCFA87}"/>
              </a:ext>
            </a:extLst>
          </p:cNvPr>
          <p:cNvSpPr/>
          <p:nvPr userDrawn="1"/>
        </p:nvSpPr>
        <p:spPr>
          <a:xfrm>
            <a:off x="6502967"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570886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21" name="Rectangle 20">
            <a:hlinkClick r:id="rId2" action="ppaction://hlinksldjump" tooltip="Benchmarking"/>
            <a:extLst>
              <a:ext uri="{FF2B5EF4-FFF2-40B4-BE49-F238E27FC236}">
                <a16:creationId xmlns:a16="http://schemas.microsoft.com/office/drawing/2014/main" id="{778A1576-9C7B-4F8A-82EA-F56A4298F37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20" name="Rectangle 19">
            <a:hlinkClick r:id="rId2" action="ppaction://hlinksldjump" tooltip="Headline results"/>
            <a:extLst>
              <a:ext uri="{FF2B5EF4-FFF2-40B4-BE49-F238E27FC236}">
                <a16:creationId xmlns:a16="http://schemas.microsoft.com/office/drawing/2014/main" id="{009DCDFA-BF29-4702-A523-6115F20A334A}"/>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377527" y="-6870"/>
            <a:ext cx="1422699" cy="432000"/>
          </a:xfrm>
          <a:prstGeom prst="rect">
            <a:avLst/>
          </a:prstGeom>
          <a:solidFill>
            <a:srgbClr val="6D276A"/>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7121715" y="-12500"/>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OPMHS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grpSp>
        <p:nvGrpSpPr>
          <p:cNvPr id="36" name="Group 35">
            <a:extLst>
              <a:ext uri="{FF2B5EF4-FFF2-40B4-BE49-F238E27FC236}">
                <a16:creationId xmlns:a16="http://schemas.microsoft.com/office/drawing/2014/main" id="{FC61ACD2-958F-4213-B945-936624907819}"/>
              </a:ext>
            </a:extLst>
          </p:cNvPr>
          <p:cNvGrpSpPr/>
          <p:nvPr userDrawn="1"/>
        </p:nvGrpSpPr>
        <p:grpSpPr>
          <a:xfrm>
            <a:off x="8948894" y="60079"/>
            <a:ext cx="3107187" cy="298411"/>
            <a:chOff x="8902714" y="60079"/>
            <a:chExt cx="3107187" cy="298411"/>
          </a:xfrm>
        </p:grpSpPr>
        <p:pic>
          <p:nvPicPr>
            <p:cNvPr id="37" name="Picture 36">
              <a:extLst>
                <a:ext uri="{FF2B5EF4-FFF2-40B4-BE49-F238E27FC236}">
                  <a16:creationId xmlns:a16="http://schemas.microsoft.com/office/drawing/2014/main" id="{5410901A-3D0F-4803-A517-7F839A01E9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38" name="Picture 3" descr="NHS 10mm - RGB Blue">
              <a:extLst>
                <a:ext uri="{FF2B5EF4-FFF2-40B4-BE49-F238E27FC236}">
                  <a16:creationId xmlns:a16="http://schemas.microsoft.com/office/drawing/2014/main" id="{38F6895A-F11A-4962-9EAE-7B20CB750A4A}"/>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9" name="Picture 38">
            <a:extLst>
              <a:ext uri="{FF2B5EF4-FFF2-40B4-BE49-F238E27FC236}">
                <a16:creationId xmlns:a16="http://schemas.microsoft.com/office/drawing/2014/main" id="{B0CBDAAB-AE79-459C-8832-3205C1EB820A}"/>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ust scores CAMHS">
    <p:spTree>
      <p:nvGrpSpPr>
        <p:cNvPr id="1" name=""/>
        <p:cNvGrpSpPr/>
        <p:nvPr/>
      </p:nvGrpSpPr>
      <p:grpSpPr>
        <a:xfrm>
          <a:off x="0" y="0"/>
          <a:ext cx="0" cy="0"/>
          <a:chOff x="0" y="0"/>
          <a:chExt cx="0" cy="0"/>
        </a:xfrm>
      </p:grpSpPr>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21" name="Rectangle 20">
            <a:hlinkClick r:id="rId2" action="ppaction://hlinksldjump" tooltip="Headline results"/>
            <a:extLst>
              <a:ext uri="{FF2B5EF4-FFF2-40B4-BE49-F238E27FC236}">
                <a16:creationId xmlns:a16="http://schemas.microsoft.com/office/drawing/2014/main" id="{F505B4D1-194A-4B3E-87EF-CE3910404302}"/>
              </a:ext>
            </a:extLst>
          </p:cNvPr>
          <p:cNvSpPr/>
          <p:nvPr userDrawn="1"/>
        </p:nvSpPr>
        <p:spPr>
          <a:xfrm>
            <a:off x="2034760" y="3325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hlinkClick r:id="rId2" action="ppaction://hlinksldjump" tooltip="Benchmarking"/>
            <a:extLst>
              <a:ext uri="{FF2B5EF4-FFF2-40B4-BE49-F238E27FC236}">
                <a16:creationId xmlns:a16="http://schemas.microsoft.com/office/drawing/2014/main" id="{0A6F6562-BDBE-42D7-9D99-E4612D2BDD96}"/>
              </a:ext>
            </a:extLst>
          </p:cNvPr>
          <p:cNvSpPr/>
          <p:nvPr userDrawn="1"/>
        </p:nvSpPr>
        <p:spPr>
          <a:xfrm>
            <a:off x="3531866" y="3325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2" action="ppaction://hlinksldjump" tooltip="Benchmarking"/>
            <a:extLst>
              <a:ext uri="{FF2B5EF4-FFF2-40B4-BE49-F238E27FC236}">
                <a16:creationId xmlns:a16="http://schemas.microsoft.com/office/drawing/2014/main" id="{053885FE-E380-6338-7C1B-516DFD6DE66E}"/>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23FA55D0-678D-904F-D671-7472B7BE6BC6}"/>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19D695EA-2BE9-3906-0147-09D9239B055E}"/>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5E054D91-76EC-0F28-AF6C-0AD9890D8CC0}"/>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86E094C1-EEC8-8153-A9D9-124EC0EDA236}"/>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ABCDC4F5-C5CE-3245-D7D5-DAC78DE72EA3}"/>
              </a:ext>
            </a:extLst>
          </p:cNvPr>
          <p:cNvSpPr txBox="1"/>
          <p:nvPr userDrawn="1"/>
        </p:nvSpPr>
        <p:spPr>
          <a:xfrm>
            <a:off x="1930400" y="-6786"/>
            <a:ext cx="1617565" cy="432000"/>
          </a:xfrm>
          <a:prstGeom prst="rect">
            <a:avLst/>
          </a:prstGeom>
          <a:solidFill>
            <a:srgbClr val="6D276A"/>
          </a:solid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DE0AE311-3DCD-CEFD-C226-30B1E79C2048}"/>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A4FB9854-02BC-80F5-771B-1643A346C4AB}"/>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7" name="TextBox 16">
            <a:extLst>
              <a:ext uri="{FF2B5EF4-FFF2-40B4-BE49-F238E27FC236}">
                <a16:creationId xmlns:a16="http://schemas.microsoft.com/office/drawing/2014/main" id="{46D1063E-93B1-EDD6-0731-870D1B4FA64B}"/>
              </a:ext>
            </a:extLst>
          </p:cNvPr>
          <p:cNvSpPr txBox="1"/>
          <p:nvPr userDrawn="1"/>
        </p:nvSpPr>
        <p:spPr>
          <a:xfrm>
            <a:off x="7121715" y="-12500"/>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OPMHS</a:t>
            </a:r>
          </a:p>
        </p:txBody>
      </p:sp>
      <p:grpSp>
        <p:nvGrpSpPr>
          <p:cNvPr id="18" name="Group 17">
            <a:extLst>
              <a:ext uri="{FF2B5EF4-FFF2-40B4-BE49-F238E27FC236}">
                <a16:creationId xmlns:a16="http://schemas.microsoft.com/office/drawing/2014/main" id="{BF761977-EA06-CEC2-B902-312FCCE0A309}"/>
              </a:ext>
            </a:extLst>
          </p:cNvPr>
          <p:cNvGrpSpPr/>
          <p:nvPr userDrawn="1"/>
        </p:nvGrpSpPr>
        <p:grpSpPr>
          <a:xfrm>
            <a:off x="8948894" y="60079"/>
            <a:ext cx="3107187" cy="298411"/>
            <a:chOff x="8902714" y="60079"/>
            <a:chExt cx="3107187" cy="298411"/>
          </a:xfrm>
        </p:grpSpPr>
        <p:pic>
          <p:nvPicPr>
            <p:cNvPr id="23" name="Picture 22">
              <a:extLst>
                <a:ext uri="{FF2B5EF4-FFF2-40B4-BE49-F238E27FC236}">
                  <a16:creationId xmlns:a16="http://schemas.microsoft.com/office/drawing/2014/main" id="{BE718F6F-372A-F232-70AA-6605D1CAE0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6B711AB4-4D33-D7E2-E65E-CDAD2E10B2C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D8C62763-3974-4643-D5E0-78C7ACAFE09A}"/>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149255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enchmarking AMHS and OPMHS">
    <p:spTree>
      <p:nvGrpSpPr>
        <p:cNvPr id="1" name=""/>
        <p:cNvGrpSpPr/>
        <p:nvPr/>
      </p:nvGrpSpPr>
      <p:grpSpPr>
        <a:xfrm>
          <a:off x="0" y="0"/>
          <a:ext cx="0" cy="0"/>
          <a:chOff x="0" y="0"/>
          <a:chExt cx="0" cy="0"/>
        </a:xfrm>
      </p:grpSpPr>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2" name="Rectangle 1">
            <a:hlinkClick r:id="rId2" action="ppaction://hlinksldjump" tooltip="Benchmarking"/>
            <a:extLst>
              <a:ext uri="{FF2B5EF4-FFF2-40B4-BE49-F238E27FC236}">
                <a16:creationId xmlns:a16="http://schemas.microsoft.com/office/drawing/2014/main" id="{17649042-FD3C-0130-CAB8-17128E61D723}"/>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A5346A3C-6CAD-7240-BC67-6AB65CC1396E}"/>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B14973BF-AE9C-DA31-3ED6-E28FAA7218F3}"/>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ABB19056-5A27-5A72-977C-6E928AEBDB8D}"/>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6" name="TextBox 5">
            <a:extLst>
              <a:ext uri="{FF2B5EF4-FFF2-40B4-BE49-F238E27FC236}">
                <a16:creationId xmlns:a16="http://schemas.microsoft.com/office/drawing/2014/main" id="{E6A9DC4B-A8CE-ECAF-8CF2-B361DB30CF6B}"/>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DD282C12-0E28-1F74-8F42-76952BD8E103}"/>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B8619568-6998-98F5-0A9B-C4A47B3BCB52}"/>
              </a:ext>
            </a:extLst>
          </p:cNvPr>
          <p:cNvSpPr txBox="1"/>
          <p:nvPr userDrawn="1"/>
        </p:nvSpPr>
        <p:spPr>
          <a:xfrm>
            <a:off x="3660838" y="-9964"/>
            <a:ext cx="1617565" cy="435094"/>
          </a:xfrm>
          <a:prstGeom prst="rect">
            <a:avLst/>
          </a:prstGeom>
          <a:solidFill>
            <a:srgbClr val="6D276A"/>
          </a:solid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C1D45ABA-D152-3039-50D8-CA9C6FF86346}"/>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7" name="TextBox 16">
            <a:extLst>
              <a:ext uri="{FF2B5EF4-FFF2-40B4-BE49-F238E27FC236}">
                <a16:creationId xmlns:a16="http://schemas.microsoft.com/office/drawing/2014/main" id="{CB8E26D9-0418-CA44-930C-524FB69942FE}"/>
              </a:ext>
            </a:extLst>
          </p:cNvPr>
          <p:cNvSpPr txBox="1"/>
          <p:nvPr userDrawn="1"/>
        </p:nvSpPr>
        <p:spPr>
          <a:xfrm>
            <a:off x="7121715" y="-12500"/>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OPMS</a:t>
            </a:r>
          </a:p>
        </p:txBody>
      </p:sp>
      <p:grpSp>
        <p:nvGrpSpPr>
          <p:cNvPr id="18" name="Group 17">
            <a:extLst>
              <a:ext uri="{FF2B5EF4-FFF2-40B4-BE49-F238E27FC236}">
                <a16:creationId xmlns:a16="http://schemas.microsoft.com/office/drawing/2014/main" id="{88DC95B3-E29C-4CEE-2CBE-13DCCC743203}"/>
              </a:ext>
            </a:extLst>
          </p:cNvPr>
          <p:cNvGrpSpPr/>
          <p:nvPr userDrawn="1"/>
        </p:nvGrpSpPr>
        <p:grpSpPr>
          <a:xfrm>
            <a:off x="8948894" y="60079"/>
            <a:ext cx="3107187" cy="298411"/>
            <a:chOff x="8902714" y="60079"/>
            <a:chExt cx="3107187" cy="298411"/>
          </a:xfrm>
        </p:grpSpPr>
        <p:pic>
          <p:nvPicPr>
            <p:cNvPr id="23" name="Picture 22">
              <a:extLst>
                <a:ext uri="{FF2B5EF4-FFF2-40B4-BE49-F238E27FC236}">
                  <a16:creationId xmlns:a16="http://schemas.microsoft.com/office/drawing/2014/main" id="{C35A503A-A263-B767-95F6-D052D2110A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A625395E-2F32-5EBE-B9BA-2777FB08C1F9}"/>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605D91DD-6653-6437-2C7C-B085B098D6FC}"/>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69167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nge over time_n">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21" name="Rectangle 20">
            <a:hlinkClick r:id="rId2"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286325"/>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hlinkClick r:id="rId2"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5357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2" action="ppaction://hlinksldjump" tooltip="Benchmarking"/>
            <a:extLst>
              <a:ext uri="{FF2B5EF4-FFF2-40B4-BE49-F238E27FC236}">
                <a16:creationId xmlns:a16="http://schemas.microsoft.com/office/drawing/2014/main" id="{EF568CC6-6D35-C08D-2CB5-2E3AA0E6F4F7}"/>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54EF00C5-033A-C33E-B936-13B4F2DC423D}"/>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3E1C1A7B-820D-9302-4643-4F475184B637}"/>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24C58EFE-D01B-D3C1-B6C0-F941F1680105}"/>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CE75791D-AD90-771C-9882-C3082A71C38D}"/>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EDD81CC9-C1E8-5371-A94A-2C17740753AE}"/>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1CF0DB1F-134A-A707-8474-FE6DD86B4C80}"/>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C925752-16D2-45D6-E58B-14E9C4BC78F9}"/>
              </a:ext>
            </a:extLst>
          </p:cNvPr>
          <p:cNvSpPr txBox="1"/>
          <p:nvPr userDrawn="1"/>
        </p:nvSpPr>
        <p:spPr>
          <a:xfrm>
            <a:off x="7071885" y="-7288"/>
            <a:ext cx="174683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Comparison to other trusts</a:t>
            </a:r>
          </a:p>
          <a:p>
            <a:pPr algn="ctr"/>
            <a:r>
              <a:rPr lang="en-US" sz="900" b="1" dirty="0">
                <a:solidFill>
                  <a:schemeClr val="bg1"/>
                </a:solidFill>
                <a:latin typeface="Arial" panose="020B0604020202020204" pitchFamily="34" charset="0"/>
                <a:cs typeface="Arial" panose="020B0604020202020204" pitchFamily="34" charset="0"/>
              </a:rPr>
              <a:t>AMHS and OPMHS</a:t>
            </a:r>
          </a:p>
        </p:txBody>
      </p:sp>
      <p:sp>
        <p:nvSpPr>
          <p:cNvPr id="17" name="TextBox 16">
            <a:extLst>
              <a:ext uri="{FF2B5EF4-FFF2-40B4-BE49-F238E27FC236}">
                <a16:creationId xmlns:a16="http://schemas.microsoft.com/office/drawing/2014/main" id="{47394948-54EC-D391-8036-A492FDCB23DF}"/>
              </a:ext>
            </a:extLst>
          </p:cNvPr>
          <p:cNvSpPr txBox="1"/>
          <p:nvPr userDrawn="1"/>
        </p:nvSpPr>
        <p:spPr>
          <a:xfrm>
            <a:off x="5347201" y="-7288"/>
            <a:ext cx="1617565" cy="432000"/>
          </a:xfrm>
          <a:prstGeom prst="rect">
            <a:avLst/>
          </a:prstGeom>
          <a:solidFill>
            <a:srgbClr val="6D276A"/>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Change over time</a:t>
            </a:r>
          </a:p>
        </p:txBody>
      </p:sp>
      <p:grpSp>
        <p:nvGrpSpPr>
          <p:cNvPr id="23" name="Group 22">
            <a:extLst>
              <a:ext uri="{FF2B5EF4-FFF2-40B4-BE49-F238E27FC236}">
                <a16:creationId xmlns:a16="http://schemas.microsoft.com/office/drawing/2014/main" id="{150BE0DC-B84F-DC0F-E23C-0862A179DEF3}"/>
              </a:ext>
            </a:extLst>
          </p:cNvPr>
          <p:cNvGrpSpPr/>
          <p:nvPr userDrawn="1"/>
        </p:nvGrpSpPr>
        <p:grpSpPr>
          <a:xfrm>
            <a:off x="9002521" y="60079"/>
            <a:ext cx="3053560" cy="298411"/>
            <a:chOff x="8902714" y="60079"/>
            <a:chExt cx="3107187" cy="298411"/>
          </a:xfrm>
        </p:grpSpPr>
        <p:pic>
          <p:nvPicPr>
            <p:cNvPr id="24" name="Picture 23">
              <a:extLst>
                <a:ext uri="{FF2B5EF4-FFF2-40B4-BE49-F238E27FC236}">
                  <a16:creationId xmlns:a16="http://schemas.microsoft.com/office/drawing/2014/main" id="{56EED8A5-5DA2-297A-23A3-9814B08350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104AC635-153C-D6A5-154A-FF6C436B74CD}"/>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3D34F3F6-A1CB-71FE-330A-7CFE6BB4B8CC}"/>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0009711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0" name="organisation_info">
            <a:extLst>
              <a:ext uri="{FF2B5EF4-FFF2-40B4-BE49-F238E27FC236}">
                <a16:creationId xmlns:a16="http://schemas.microsoft.com/office/drawing/2014/main" id="{3780D6B6-FA2C-484D-92E8-7BCBE8A731B8}"/>
              </a:ext>
            </a:extLst>
          </p:cNvPr>
          <p:cNvSpPr txBox="1">
            <a:spLocks/>
          </p:cNvSpPr>
          <p:nvPr userDrawn="1"/>
        </p:nvSpPr>
        <p:spPr>
          <a:xfrm>
            <a:off x="741600" y="6551318"/>
            <a:ext cx="3621184"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Community Mental Health Survey | 2024 </a:t>
            </a:r>
            <a:r>
              <a:rPr lang="en-GB" sz="800">
                <a:solidFill>
                  <a:schemeClr val="tx1">
                    <a:lumMod val="75000"/>
                    <a:lumOff val="25000"/>
                  </a:schemeClr>
                </a:solidFill>
                <a:latin typeface="Arial" panose="020B0604020202020204" pitchFamily="34" charset="0"/>
                <a:cs typeface="Arial" panose="020B0604020202020204" pitchFamily="34" charset="0"/>
              </a:rPr>
              <a:t>| RWV | Devon Partnership NHS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77" r:id="rId2"/>
    <p:sldLayoutId id="2147483775" r:id="rId3"/>
    <p:sldLayoutId id="2147483776" r:id="rId4"/>
    <p:sldLayoutId id="2147483774" r:id="rId5"/>
    <p:sldLayoutId id="2147483649" r:id="rId6"/>
    <p:sldLayoutId id="2147483770" r:id="rId7"/>
    <p:sldLayoutId id="2147483771" r:id="rId8"/>
    <p:sldLayoutId id="2147483784" r:id="rId9"/>
    <p:sldLayoutId id="2147483773" r:id="rId10"/>
    <p:sldLayoutId id="21474837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cqc.org.uk/publications/surveys/community-mental-health-survey" TargetMode="External"/><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hyperlink" Target="https://nhssurveys.org/surveys/survey/05-community-mental-health/" TargetMode="External"/><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chart" Target="../charts/chart3.xml"/></Relationships>
</file>

<file path=ppt/slides/_rels/slide1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chart" Target="../charts/chart8.xml"/><Relationship Id="rId5" Type="http://schemas.openxmlformats.org/officeDocument/2006/relationships/chart" Target="../charts/chart7.xml"/><Relationship Id="rId4" Type="http://schemas.openxmlformats.org/officeDocument/2006/relationships/chart" Target="../charts/chart6.xml"/></Relationships>
</file>

<file path=ppt/slides/_rels/slide2.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slide" Target="slide61.xml"/><Relationship Id="rId18" Type="http://schemas.openxmlformats.org/officeDocument/2006/relationships/slide" Target="slide9.xml"/><Relationship Id="rId3" Type="http://schemas.openxmlformats.org/officeDocument/2006/relationships/slide" Target="slide3.xml"/><Relationship Id="rId7" Type="http://schemas.openxmlformats.org/officeDocument/2006/relationships/slide" Target="slide12.xml"/><Relationship Id="rId12" Type="http://schemas.openxmlformats.org/officeDocument/2006/relationships/slide" Target="slide60.xml"/><Relationship Id="rId17" Type="http://schemas.openxmlformats.org/officeDocument/2006/relationships/slide" Target="slide8.xml"/><Relationship Id="rId2" Type="http://schemas.openxmlformats.org/officeDocument/2006/relationships/notesSlide" Target="../notesSlides/notesSlide2.xml"/><Relationship Id="rId16" Type="http://schemas.openxmlformats.org/officeDocument/2006/relationships/slide" Target="slide64.xml"/><Relationship Id="rId20" Type="http://schemas.openxmlformats.org/officeDocument/2006/relationships/slide" Target="slide74.xml"/><Relationship Id="rId1" Type="http://schemas.openxmlformats.org/officeDocument/2006/relationships/slideLayout" Target="../slideLayouts/slideLayout5.xml"/><Relationship Id="rId6" Type="http://schemas.openxmlformats.org/officeDocument/2006/relationships/slide" Target="slide6.xml"/><Relationship Id="rId11" Type="http://schemas.openxmlformats.org/officeDocument/2006/relationships/slide" Target="slide11.xml"/><Relationship Id="rId5" Type="http://schemas.openxmlformats.org/officeDocument/2006/relationships/slide" Target="slide5.xml"/><Relationship Id="rId15" Type="http://schemas.openxmlformats.org/officeDocument/2006/relationships/slide" Target="slide62.xml"/><Relationship Id="rId10" Type="http://schemas.openxmlformats.org/officeDocument/2006/relationships/slide" Target="slide45.xml"/><Relationship Id="rId19" Type="http://schemas.openxmlformats.org/officeDocument/2006/relationships/slide" Target="slide67.xml"/><Relationship Id="rId4" Type="http://schemas.openxmlformats.org/officeDocument/2006/relationships/slide" Target="slide4.xml"/><Relationship Id="rId9" Type="http://schemas.openxmlformats.org/officeDocument/2006/relationships/slide" Target="slide15.xml"/><Relationship Id="rId14" Type="http://schemas.openxmlformats.org/officeDocument/2006/relationships/slide" Target="slide66.xml"/></Relationships>
</file>

<file path=ppt/slides/_rels/slide20.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chart" Target="../charts/chart12.xml"/></Relationships>
</file>

<file path=ppt/slides/_rels/slide23.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chart" Target="../charts/chart17.xml"/><Relationship Id="rId5" Type="http://schemas.openxmlformats.org/officeDocument/2006/relationships/chart" Target="../charts/chart16.xml"/><Relationship Id="rId4" Type="http://schemas.openxmlformats.org/officeDocument/2006/relationships/chart" Target="../charts/chart15.xml"/></Relationships>
</file>

<file path=ppt/slides/_rels/slide25.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chart" Target="../charts/chart22.xml"/><Relationship Id="rId5" Type="http://schemas.openxmlformats.org/officeDocument/2006/relationships/chart" Target="../charts/chart21.xml"/><Relationship Id="rId4" Type="http://schemas.openxmlformats.org/officeDocument/2006/relationships/chart" Target="../charts/chart20.xml"/></Relationships>
</file>

<file path=ppt/slides/_rels/slide27.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chart" Target="../charts/chart26.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chart" Target="../charts/chart28.xml"/></Relationships>
</file>

<file path=ppt/slides/_rels/slide32.xml.rels><?xml version="1.0" encoding="UTF-8" standalone="yes"?>
<Relationships xmlns="http://schemas.openxmlformats.org/package/2006/relationships"><Relationship Id="rId2" Type="http://schemas.openxmlformats.org/officeDocument/2006/relationships/chart" Target="../charts/chart29.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chart" Target="../charts/chart31.xml"/></Relationships>
</file>

<file path=ppt/slides/_rels/slide34.xml.rels><?xml version="1.0" encoding="UTF-8" standalone="yes"?>
<Relationships xmlns="http://schemas.openxmlformats.org/package/2006/relationships"><Relationship Id="rId2" Type="http://schemas.openxmlformats.org/officeDocument/2006/relationships/chart" Target="../charts/chart32.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chart" Target="../charts/chart33.xml"/><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chart" Target="../charts/chart36.xml"/><Relationship Id="rId5" Type="http://schemas.openxmlformats.org/officeDocument/2006/relationships/chart" Target="../charts/chart35.xml"/><Relationship Id="rId4" Type="http://schemas.openxmlformats.org/officeDocument/2006/relationships/chart" Target="../charts/chart34.xml"/></Relationships>
</file>

<file path=ppt/slides/_rels/slide36.xml.rels><?xml version="1.0" encoding="UTF-8" standalone="yes"?>
<Relationships xmlns="http://schemas.openxmlformats.org/package/2006/relationships"><Relationship Id="rId3" Type="http://schemas.openxmlformats.org/officeDocument/2006/relationships/chart" Target="../charts/chart37.xml"/><Relationship Id="rId2" Type="http://schemas.openxmlformats.org/officeDocument/2006/relationships/notesSlide" Target="../notesSlides/notesSlide28.xml"/><Relationship Id="rId1" Type="http://schemas.openxmlformats.org/officeDocument/2006/relationships/slideLayout" Target="../slideLayouts/slideLayout8.xml"/><Relationship Id="rId4" Type="http://schemas.openxmlformats.org/officeDocument/2006/relationships/chart" Target="../charts/chart38.xml"/></Relationships>
</file>

<file path=ppt/slides/_rels/slide37.xml.rels><?xml version="1.0" encoding="UTF-8" standalone="yes"?>
<Relationships xmlns="http://schemas.openxmlformats.org/package/2006/relationships"><Relationship Id="rId2" Type="http://schemas.openxmlformats.org/officeDocument/2006/relationships/chart" Target="../charts/chart39.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chart" Target="../charts/chart40.xml"/><Relationship Id="rId2" Type="http://schemas.openxmlformats.org/officeDocument/2006/relationships/notesSlide" Target="../notesSlides/notesSlide29.xml"/><Relationship Id="rId1" Type="http://schemas.openxmlformats.org/officeDocument/2006/relationships/slideLayout" Target="../slideLayouts/slideLayout8.xml"/><Relationship Id="rId4" Type="http://schemas.openxmlformats.org/officeDocument/2006/relationships/chart" Target="../charts/chart41.xml"/></Relationships>
</file>

<file path=ppt/slides/_rels/slide39.xml.rels><?xml version="1.0" encoding="UTF-8" standalone="yes"?>
<Relationships xmlns="http://schemas.openxmlformats.org/package/2006/relationships"><Relationship Id="rId2" Type="http://schemas.openxmlformats.org/officeDocument/2006/relationships/chart" Target="../charts/chart4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surveys/survey/05-community-mental-health/"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40.xml.rels><?xml version="1.0" encoding="UTF-8" standalone="yes"?>
<Relationships xmlns="http://schemas.openxmlformats.org/package/2006/relationships"><Relationship Id="rId3" Type="http://schemas.openxmlformats.org/officeDocument/2006/relationships/chart" Target="../charts/chart43.xml"/><Relationship Id="rId2" Type="http://schemas.openxmlformats.org/officeDocument/2006/relationships/notesSlide" Target="../notesSlides/notesSlide30.xml"/><Relationship Id="rId1" Type="http://schemas.openxmlformats.org/officeDocument/2006/relationships/slideLayout" Target="../slideLayouts/slideLayout8.xml"/><Relationship Id="rId4" Type="http://schemas.openxmlformats.org/officeDocument/2006/relationships/chart" Target="../charts/chart44.xml"/></Relationships>
</file>

<file path=ppt/slides/_rels/slide41.xml.rels><?xml version="1.0" encoding="UTF-8" standalone="yes"?>
<Relationships xmlns="http://schemas.openxmlformats.org/package/2006/relationships"><Relationship Id="rId2" Type="http://schemas.openxmlformats.org/officeDocument/2006/relationships/chart" Target="../charts/chart45.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chart" Target="../charts/chart46.xml"/><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chart" Target="../charts/chart47.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chart" Target="../charts/chart48.xml"/><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chart" Target="../charts/chart49.xml"/><Relationship Id="rId2" Type="http://schemas.openxmlformats.org/officeDocument/2006/relationships/notesSlide" Target="../notesSlides/notesSlide35.xml"/><Relationship Id="rId1" Type="http://schemas.openxmlformats.org/officeDocument/2006/relationships/slideLayout" Target="../slideLayouts/slideLayout8.xml"/><Relationship Id="rId6" Type="http://schemas.openxmlformats.org/officeDocument/2006/relationships/chart" Target="../charts/chart52.xml"/><Relationship Id="rId5" Type="http://schemas.openxmlformats.org/officeDocument/2006/relationships/chart" Target="../charts/chart51.xml"/><Relationship Id="rId4" Type="http://schemas.openxmlformats.org/officeDocument/2006/relationships/chart" Target="../charts/chart50.xml"/></Relationships>
</file>

<file path=ppt/slides/_rels/slide48.xml.rels><?xml version="1.0" encoding="UTF-8" standalone="yes"?>
<Relationships xmlns="http://schemas.openxmlformats.org/package/2006/relationships"><Relationship Id="rId3" Type="http://schemas.openxmlformats.org/officeDocument/2006/relationships/chart" Target="../charts/chart53.xml"/><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chart" Target="../charts/chart54.xml"/><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hyperlink" Target="https://www.cqc.org.uk/publications/surveys/community-mental-health-survey" TargetMode="External"/><Relationship Id="rId5" Type="http://schemas.openxmlformats.org/officeDocument/2006/relationships/slide" Target="slide9.xml"/><Relationship Id="rId4" Type="http://schemas.openxmlformats.org/officeDocument/2006/relationships/hyperlink" Target="https://nhssurveys.org/wp-content/surveys/05-community-mental-health/04-analysis-reporting/2024/Scored%20Questionnaire.pdf" TargetMode="External"/></Relationships>
</file>

<file path=ppt/slides/_rels/slide50.xml.rels><?xml version="1.0" encoding="UTF-8" standalone="yes"?>
<Relationships xmlns="http://schemas.openxmlformats.org/package/2006/relationships"><Relationship Id="rId3" Type="http://schemas.openxmlformats.org/officeDocument/2006/relationships/chart" Target="../charts/chart55.xml"/><Relationship Id="rId2" Type="http://schemas.openxmlformats.org/officeDocument/2006/relationships/notesSlide" Target="../notesSlides/notesSlide38.xml"/><Relationship Id="rId1" Type="http://schemas.openxmlformats.org/officeDocument/2006/relationships/slideLayout" Target="../slideLayouts/slideLayout8.xml"/><Relationship Id="rId5" Type="http://schemas.openxmlformats.org/officeDocument/2006/relationships/chart" Target="../charts/chart57.xml"/><Relationship Id="rId4" Type="http://schemas.openxmlformats.org/officeDocument/2006/relationships/chart" Target="../charts/chart5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chart" Target="../charts/chart58.xml"/><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chart" Target="../charts/chart59.xml"/><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3" Type="http://schemas.openxmlformats.org/officeDocument/2006/relationships/chart" Target="../charts/chart60.xml"/><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ype="http://schemas.openxmlformats.org/officeDocument/2006/relationships/chart" Target="../charts/chart61.xml"/><Relationship Id="rId2" Type="http://schemas.openxmlformats.org/officeDocument/2006/relationships/notesSlide" Target="../notesSlides/notesSlide45.xml"/><Relationship Id="rId1" Type="http://schemas.openxmlformats.org/officeDocument/2006/relationships/slideLayout" Target="../slideLayouts/slideLayout8.xml"/><Relationship Id="rId4" Type="http://schemas.openxmlformats.org/officeDocument/2006/relationships/chart" Target="../charts/chart62.xml"/></Relationships>
</file>

<file path=ppt/slides/_rels/slide58.xml.rels><?xml version="1.0" encoding="UTF-8" standalone="yes"?>
<Relationships xmlns="http://schemas.openxmlformats.org/package/2006/relationships"><Relationship Id="rId3" Type="http://schemas.openxmlformats.org/officeDocument/2006/relationships/chart" Target="../charts/chart63.xml"/><Relationship Id="rId2" Type="http://schemas.openxmlformats.org/officeDocument/2006/relationships/notesSlide" Target="../notesSlides/notesSlide46.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3" Type="http://schemas.openxmlformats.org/officeDocument/2006/relationships/chart" Target="../charts/chart64.xml"/><Relationship Id="rId2" Type="http://schemas.openxmlformats.org/officeDocument/2006/relationships/notesSlide" Target="../notesSlides/notesSlide47.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9.xml"/><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slide" Target="slide12.xml"/><Relationship Id="rId7" Type="http://schemas.openxmlformats.org/officeDocument/2006/relationships/hyperlink" Target="https://www.cqc.org.uk/what-we-do/how-we-use-information/using-data-monitor-services" TargetMode="Externa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hyperlink" Target="http://www.cqc.org.uk/content/surveys" TargetMode="External"/><Relationship Id="rId5" Type="http://schemas.openxmlformats.org/officeDocument/2006/relationships/hyperlink" Target="https://nhssurveys.org/surveys/survey/05-community-mental-health/" TargetMode="External"/><Relationship Id="rId4" Type="http://schemas.openxmlformats.org/officeDocument/2006/relationships/hyperlink" Target="http://www.cqc.org.uk/cmhsurvey" TargetMode="Externa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dirty="0">
                <a:solidFill>
                  <a:schemeClr val="bg1"/>
                </a:solidFill>
                <a:latin typeface="Arial" panose="020B0604020202020204" pitchFamily="34" charset="0"/>
                <a:cs typeface="Arial" panose="020B0604020202020204" pitchFamily="34" charset="0"/>
              </a:rPr>
              <a:t>  </a:t>
            </a:r>
          </a:p>
        </p:txBody>
      </p:sp>
      <p:sp>
        <p:nvSpPr>
          <p:cNvPr id="6" name="title">
            <a:extLst>
              <a:ext uri="{FF2B5EF4-FFF2-40B4-BE49-F238E27FC236}">
                <a16:creationId xmlns:a16="http://schemas.microsoft.com/office/drawing/2014/main" id="{035DDD6A-99E3-D9F2-C778-8F757D508566}"/>
              </a:ext>
              <a:ext uri="{C183D7F6-B498-43B3-948B-1728B52AA6E4}">
                <adec:decorative xmlns:adec="http://schemas.microsoft.com/office/drawing/2017/decorative" val="0"/>
              </a:ext>
            </a:extLst>
          </p:cNvPr>
          <p:cNvSpPr>
            <a:spLocks noGrp="1"/>
          </p:cNvSpPr>
          <p:nvPr>
            <p:ph type="title"/>
          </p:nvPr>
        </p:nvSpPr>
        <p:spPr>
          <a:xfrm>
            <a:off x="628769" y="4209133"/>
            <a:ext cx="6529843" cy="443198"/>
          </a:xfrm>
        </p:spPr>
        <p:txBody>
          <a:bodyPr/>
          <a:lstStyle/>
          <a:p>
            <a:r>
              <a:rPr lang="en-GB" sz="3200">
                <a:latin typeface="Arial" panose="020B0604020202020204" pitchFamily="34" charset="0"/>
                <a:cs typeface="Arial" panose="020B0604020202020204" pitchFamily="34" charset="0"/>
              </a:rPr>
              <a:t>Devon Partnership NHS Trust</a:t>
            </a:r>
            <a:endParaRPr lang="en-GB" sz="3200" dirty="0">
              <a:latin typeface="Arial" panose="020B0604020202020204" pitchFamily="34" charset="0"/>
              <a:cs typeface="Arial" panose="020B0604020202020204" pitchFamily="34" charset="0"/>
            </a:endParaRPr>
          </a:p>
        </p:txBody>
      </p:sp>
      <p:sp>
        <p:nvSpPr>
          <p:cNvPr id="7" name="Title 4" descr="&#10;">
            <a:extLst>
              <a:ext uri="{FF2B5EF4-FFF2-40B4-BE49-F238E27FC236}">
                <a16:creationId xmlns:a16="http://schemas.microsoft.com/office/drawing/2014/main" id="{BF3941F3-6B3B-45CB-0812-74D00A08928E}"/>
              </a:ext>
            </a:extLst>
          </p:cNvPr>
          <p:cNvSpPr txBox="1">
            <a:spLocks/>
          </p:cNvSpPr>
          <p:nvPr/>
        </p:nvSpPr>
        <p:spPr>
          <a:xfrm>
            <a:off x="581331" y="2383252"/>
            <a:ext cx="10971214" cy="166199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US" sz="4000" dirty="0"/>
              <a:t>NHS Community Mental Health Survey</a:t>
            </a:r>
            <a:br>
              <a:rPr lang="en-GB" sz="4000" dirty="0"/>
            </a:br>
            <a:r>
              <a:rPr lang="en-GB" sz="4000" dirty="0"/>
              <a:t>Assessment Service Groups (ASG)</a:t>
            </a:r>
          </a:p>
          <a:p>
            <a:r>
              <a:rPr lang="en-GB" sz="4000" dirty="0"/>
              <a:t>Benchmark Report 2024</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70A34B-6FBA-0784-9582-4E5D9106358A}"/>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094E585F-6B0D-4395-D8C3-2FF84C57502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10</a:t>
            </a:fld>
            <a:r>
              <a:rPr lang="en-GB" sz="900" b="1" dirty="0">
                <a:solidFill>
                  <a:schemeClr val="bg1"/>
                </a:solidFill>
                <a:latin typeface="Arial" panose="020B0604020202020204" pitchFamily="34" charset="0"/>
                <a:cs typeface="Arial" panose="020B0604020202020204" pitchFamily="34" charset="0"/>
              </a:rPr>
              <a:t>  </a:t>
            </a:r>
          </a:p>
        </p:txBody>
      </p:sp>
      <p:sp>
        <p:nvSpPr>
          <p:cNvPr id="7" name="Title 4">
            <a:extLst>
              <a:ext uri="{FF2B5EF4-FFF2-40B4-BE49-F238E27FC236}">
                <a16:creationId xmlns:a16="http://schemas.microsoft.com/office/drawing/2014/main" id="{816D830E-D624-4572-4EC3-DFCA10DC211E}"/>
              </a:ext>
            </a:extLst>
          </p:cNvPr>
          <p:cNvSpPr>
            <a:spLocks noGrp="1"/>
          </p:cNvSpPr>
          <p:nvPr>
            <p:ph type="title"/>
          </p:nvPr>
        </p:nvSpPr>
        <p:spPr>
          <a:xfrm>
            <a:off x="628769" y="1403018"/>
            <a:ext cx="11102818" cy="1661993"/>
          </a:xfrm>
        </p:spPr>
        <p:txBody>
          <a:bodyPr/>
          <a:lstStyle/>
          <a:p>
            <a:r>
              <a:rPr lang="en-GB" b="1" dirty="0">
                <a:cs typeface="Arial" panose="020B0604020202020204" pitchFamily="34" charset="0"/>
              </a:rPr>
              <a:t>Scoring and Benchmarking</a:t>
            </a:r>
            <a:br>
              <a:rPr lang="en-GB" b="1" dirty="0">
                <a:cs typeface="Arial" panose="020B0604020202020204" pitchFamily="34" charset="0"/>
              </a:rPr>
            </a:br>
            <a:r>
              <a:rPr lang="en-GB" b="1" dirty="0">
                <a:latin typeface="Arial" panose="020B0604020202020204" pitchFamily="34" charset="0"/>
                <a:cs typeface="Arial" panose="020B0604020202020204" pitchFamily="34" charset="0"/>
              </a:rPr>
              <a:t>Adult Mental Health Services and Older People’s Mental Health Services</a:t>
            </a:r>
            <a:endParaRPr lang="en-GB" dirty="0">
              <a:latin typeface="Arial" panose="020B0604020202020204" pitchFamily="34" charset="0"/>
              <a:cs typeface="Arial" panose="020B0604020202020204" pitchFamily="34" charset="0"/>
            </a:endParaRPr>
          </a:p>
        </p:txBody>
      </p:sp>
      <p:sp>
        <p:nvSpPr>
          <p:cNvPr id="10" name="Title 4">
            <a:extLst>
              <a:ext uri="{FF2B5EF4-FFF2-40B4-BE49-F238E27FC236}">
                <a16:creationId xmlns:a16="http://schemas.microsoft.com/office/drawing/2014/main" id="{BE06849E-F010-1E4E-C7DC-AF924BB70C2E}"/>
              </a:ext>
            </a:extLst>
          </p:cNvPr>
          <p:cNvSpPr txBox="1">
            <a:spLocks/>
          </p:cNvSpPr>
          <p:nvPr/>
        </p:nvSpPr>
        <p:spPr>
          <a:xfrm>
            <a:off x="628769" y="3262557"/>
            <a:ext cx="8728591" cy="215898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in the survey, compared with other trusts that submitted </a:t>
            </a:r>
            <a:r>
              <a:rPr lang="en-US" sz="2000" dirty="0">
                <a:latin typeface="Arial" panose="020B0604020202020204" pitchFamily="34" charset="0"/>
                <a:cs typeface="Arial" panose="020B0604020202020204" pitchFamily="34" charset="0"/>
              </a:rPr>
              <a:t>Assessment Service Group data </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a:t>
            </a:r>
          </a:p>
        </p:txBody>
      </p:sp>
    </p:spTree>
    <p:extLst>
      <p:ext uri="{BB962C8B-B14F-4D97-AF65-F5344CB8AC3E}">
        <p14:creationId xmlns:p14="http://schemas.microsoft.com/office/powerpoint/2010/main" val="2755327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idx="4294967295"/>
          </p:nvPr>
        </p:nvSpPr>
        <p:spPr>
          <a:xfrm>
            <a:off x="432214" y="61447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How questions are scored</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7" name="Rectangle 6">
            <a:extLst>
              <a:ext uri="{FF2B5EF4-FFF2-40B4-BE49-F238E27FC236}">
                <a16:creationId xmlns:a16="http://schemas.microsoft.com/office/drawing/2014/main" id="{80DFDC09-B9BF-4EA2-8B8A-CE19D491B28C}"/>
              </a:ext>
            </a:extLst>
          </p:cNvPr>
          <p:cNvSpPr/>
          <p:nvPr/>
        </p:nvSpPr>
        <p:spPr>
          <a:xfrm>
            <a:off x="432214" y="1268520"/>
            <a:ext cx="11327572" cy="5232202"/>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Each evaluative question is scored on a scale from 0 to 10. The scores represent the extent to which the service user’s experience could be improved. A score of 0 is assigned to all responses that reflect considerable scope for improvement, whereas a score of 10 refers to the most positive service user experience possible. Where a number of options lay between the negative and positive responses, they are placed at equal intervals along the scale. Where options were provided that did not have any bearing on the trust’s performance in terms of service user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latin typeface="Arial" panose="020B0604020202020204" pitchFamily="34" charset="0"/>
                <a:cs typeface="Arial" panose="020B0604020202020204" pitchFamily="34" charset="0"/>
              </a:rPr>
              <a:t>Example of how questions are scored</a:t>
            </a:r>
          </a:p>
          <a:p>
            <a:pPr>
              <a:spcBef>
                <a:spcPts val="600"/>
              </a:spcBef>
              <a:spcAft>
                <a:spcPts val="600"/>
              </a:spcAft>
            </a:pPr>
            <a:r>
              <a:rPr lang="en-GB" sz="1200" dirty="0">
                <a:latin typeface="Arial" panose="020B0604020202020204" pitchFamily="34" charset="0"/>
                <a:cs typeface="Arial" panose="020B0604020202020204" pitchFamily="34" charset="0"/>
              </a:rPr>
              <a:t>The following provides an example for the scoring system applied for each respondent. For question 18 “Has your NHS mental health team supported you to make decisions about your care and treatment? Support includes sharing information on risks and benefits of your care and treatment.”: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definitely” would be given a score of 10, as this refers to the most positive service user experience possible.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to some extent”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“No”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“Don’t know / can’t remember” would not be scored, as they do not have a clear bearing on the trust’s performance in terms of service user’s experience.</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2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200" dirty="0">
                <a:latin typeface="Arial" panose="020B0604020202020204" pitchFamily="34" charset="0"/>
                <a:cs typeface="Arial" panose="020B0604020202020204" pitchFamily="34" charset="0"/>
                <a:hlinkClick r:id="rId3"/>
              </a:rPr>
              <a:t>survey technical document</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section score</a:t>
            </a:r>
          </a:p>
          <a:p>
            <a:r>
              <a:rPr lang="en-GB" sz="12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55328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idx="4294967295"/>
          </p:nvPr>
        </p:nvSpPr>
        <p:spPr>
          <a:xfrm>
            <a:off x="420367" y="617528"/>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How to interpret benchmarking in this report</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C8FE1D46-5796-4660-8005-4272491A52FC}"/>
              </a:ext>
            </a:extLst>
          </p:cNvPr>
          <p:cNvSpPr/>
          <p:nvPr/>
        </p:nvSpPr>
        <p:spPr>
          <a:xfrm>
            <a:off x="422156" y="1271578"/>
            <a:ext cx="5254032" cy="5201424"/>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charts in the ‘Scoring and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solidFill>
                  <a:schemeClr val="bg1"/>
                </a:solidFill>
                <a:highlight>
                  <a:srgbClr val="419999"/>
                </a:highlight>
                <a:latin typeface="Arial" panose="020B0604020202020204" pitchFamily="34" charset="0"/>
                <a:cs typeface="Arial" panose="020B0604020202020204" pitchFamily="34" charset="0"/>
              </a:rPr>
              <a:t>dark green section</a:t>
            </a:r>
            <a:r>
              <a:rPr lang="en-GB" sz="1200" b="1" dirty="0">
                <a:solidFill>
                  <a:schemeClr val="bg1"/>
                </a:solidFill>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5FBD83"/>
                </a:highlight>
                <a:latin typeface="Arial" panose="020B0604020202020204" pitchFamily="34" charset="0"/>
                <a:cs typeface="Arial" panose="020B0604020202020204" pitchFamily="34" charset="0"/>
              </a:rPr>
              <a:t>mid-green section </a:t>
            </a:r>
            <a:r>
              <a:rPr lang="en-GB" sz="1200" dirty="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A9D18E"/>
                </a:highlight>
                <a:latin typeface="Arial" panose="020B0604020202020204" pitchFamily="34" charset="0"/>
                <a:cs typeface="Arial" panose="020B0604020202020204" pitchFamily="34" charset="0"/>
              </a:rPr>
              <a:t>light green section</a:t>
            </a:r>
            <a:r>
              <a:rPr lang="en-GB" sz="1200" b="1" dirty="0">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D9D9D9"/>
                </a:highlight>
                <a:latin typeface="Arial" panose="020B0604020202020204" pitchFamily="34" charset="0"/>
                <a:cs typeface="Arial" panose="020B0604020202020204" pitchFamily="34" charset="0"/>
              </a:rPr>
              <a:t>grey section</a:t>
            </a:r>
            <a:r>
              <a:rPr lang="en-GB" sz="1200" dirty="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FFD966"/>
                </a:highlight>
                <a:latin typeface="Arial" panose="020B0604020202020204" pitchFamily="34" charset="0"/>
                <a:cs typeface="Arial" panose="020B0604020202020204" pitchFamily="34" charset="0"/>
              </a:rPr>
              <a:t>yellow section</a:t>
            </a:r>
            <a:r>
              <a:rPr lang="en-GB" sz="1200" b="1" dirty="0">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F1BE48"/>
                </a:highlight>
                <a:latin typeface="Arial" panose="020B0604020202020204" pitchFamily="34" charset="0"/>
                <a:cs typeface="Arial" panose="020B0604020202020204" pitchFamily="34" charset="0"/>
              </a:rPr>
              <a:t>light orange section</a:t>
            </a:r>
            <a:r>
              <a:rPr lang="en-GB" sz="1200" dirty="0">
                <a:latin typeface="Arial" panose="020B0604020202020204" pitchFamily="34" charset="0"/>
                <a:cs typeface="Arial" panose="020B0604020202020204" pitchFamily="34" charset="0"/>
              </a:rPr>
              <a:t> of the graph, its result is ‘Worse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solidFill>
                  <a:schemeClr val="bg1"/>
                </a:solidFill>
                <a:highlight>
                  <a:srgbClr val="E87722"/>
                </a:highlight>
                <a:latin typeface="Arial" panose="020B0604020202020204" pitchFamily="34" charset="0"/>
                <a:cs typeface="Arial" panose="020B0604020202020204" pitchFamily="34" charset="0"/>
              </a:rPr>
              <a:t>dark orange section</a:t>
            </a:r>
            <a:r>
              <a:rPr lang="en-GB" sz="1200" dirty="0">
                <a:latin typeface="Arial" panose="020B0604020202020204" pitchFamily="34" charset="0"/>
                <a:cs typeface="Arial" panose="020B0604020202020204" pitchFamily="34" charset="0"/>
              </a:rPr>
              <a:t> of the graph, its result is ‘Much worse than expected’.</a:t>
            </a:r>
          </a:p>
          <a:p>
            <a:pPr>
              <a:spcBef>
                <a:spcPts val="600"/>
              </a:spcBef>
              <a:spcAft>
                <a:spcPts val="600"/>
              </a:spcAft>
            </a:pPr>
            <a:r>
              <a:rPr lang="en-GB" sz="1200" dirty="0">
                <a:latin typeface="Arial" panose="020B0604020202020204" pitchFamily="34" charset="0"/>
                <a:cs typeface="Arial" panose="020B0604020202020204" pitchFamily="34" charset="0"/>
              </a:rPr>
              <a:t>These groupings are based on a rigorous statistical analysis of the data termed the ‘</a:t>
            </a:r>
            <a:r>
              <a:rPr lang="en-GB" sz="1200" dirty="0">
                <a:latin typeface="Arial" panose="020B0604020202020204" pitchFamily="34" charset="0"/>
                <a:cs typeface="Arial" panose="020B0604020202020204" pitchFamily="34" charset="0"/>
                <a:hlinkClick r:id="rId3" action="ppaction://hlinksldjump"/>
              </a:rPr>
              <a:t>expected range’ technique</a:t>
            </a:r>
            <a:r>
              <a:rPr lang="en-GB" sz="1200" dirty="0">
                <a:latin typeface="Arial" panose="020B0604020202020204" pitchFamily="34" charset="0"/>
                <a:cs typeface="Arial" panose="020B0604020202020204" pitchFamily="34" charset="0"/>
              </a:rPr>
              <a:t>.</a:t>
            </a:r>
          </a:p>
        </p:txBody>
      </p:sp>
      <p:sp>
        <p:nvSpPr>
          <p:cNvPr id="7" name="Rectangle 6" descr="Border box" title="Decorative">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5954712"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8" name="Rectangle 7" descr="Border box" title="Decorative">
            <a:extLst>
              <a:ext uri="{FF2B5EF4-FFF2-40B4-BE49-F238E27FC236}">
                <a16:creationId xmlns:a16="http://schemas.microsoft.com/office/drawing/2014/main" id="{4261051E-BFBC-4AAA-A693-53326749C158}"/>
              </a:ext>
              <a:ext uri="{C183D7F6-B498-43B3-948B-1728B52AA6E4}">
                <adec:decorative xmlns:adec="http://schemas.microsoft.com/office/drawing/2017/decorative" val="1"/>
              </a:ext>
            </a:extLst>
          </p:cNvPr>
          <p:cNvSpPr/>
          <p:nvPr/>
        </p:nvSpPr>
        <p:spPr>
          <a:xfrm>
            <a:off x="5954712"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pic>
        <p:nvPicPr>
          <p:cNvPr id="5" name="Picture 4">
            <a:extLst>
              <a:ext uri="{FF2B5EF4-FFF2-40B4-BE49-F238E27FC236}">
                <a16:creationId xmlns:a16="http://schemas.microsoft.com/office/drawing/2014/main" id="{F486CE14-EA8C-816B-0371-E149D6F6F149}"/>
              </a:ext>
            </a:extLst>
          </p:cNvPr>
          <p:cNvPicPr>
            <a:picLocks noChangeAspect="1"/>
          </p:cNvPicPr>
          <p:nvPr/>
        </p:nvPicPr>
        <p:blipFill>
          <a:blip r:embed="rId4"/>
          <a:stretch>
            <a:fillRect/>
          </a:stretch>
        </p:blipFill>
        <p:spPr>
          <a:xfrm>
            <a:off x="5995962" y="4665308"/>
            <a:ext cx="5801876" cy="1714538"/>
          </a:xfrm>
          <a:prstGeom prst="rect">
            <a:avLst/>
          </a:prstGeom>
        </p:spPr>
      </p:pic>
      <p:pic>
        <p:nvPicPr>
          <p:cNvPr id="11" name="Picture 10">
            <a:extLst>
              <a:ext uri="{FF2B5EF4-FFF2-40B4-BE49-F238E27FC236}">
                <a16:creationId xmlns:a16="http://schemas.microsoft.com/office/drawing/2014/main" id="{5E19CDF4-1339-959C-5863-EF7CA2E20606}"/>
              </a:ext>
            </a:extLst>
          </p:cNvPr>
          <p:cNvPicPr>
            <a:picLocks noChangeAspect="1"/>
          </p:cNvPicPr>
          <p:nvPr/>
        </p:nvPicPr>
        <p:blipFill>
          <a:blip r:embed="rId5"/>
          <a:stretch>
            <a:fillRect/>
          </a:stretch>
        </p:blipFill>
        <p:spPr>
          <a:xfrm>
            <a:off x="5995961" y="1831598"/>
            <a:ext cx="5797966" cy="2264541"/>
          </a:xfrm>
          <a:prstGeom prst="rect">
            <a:avLst/>
          </a:prstGeom>
        </p:spPr>
      </p:pic>
    </p:spTree>
    <p:extLst>
      <p:ext uri="{BB962C8B-B14F-4D97-AF65-F5344CB8AC3E}">
        <p14:creationId xmlns:p14="http://schemas.microsoft.com/office/powerpoint/2010/main" val="6018765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idx="4294967295"/>
          </p:nvPr>
        </p:nvSpPr>
        <p:spPr>
          <a:xfrm>
            <a:off x="444458" y="611752"/>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How to interpret benchmarking in this report (continued)</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6" name="Rectangle 5">
            <a:extLst>
              <a:ext uri="{FF2B5EF4-FFF2-40B4-BE49-F238E27FC236}">
                <a16:creationId xmlns:a16="http://schemas.microsoft.com/office/drawing/2014/main" id="{349E5466-CC81-455D-BF20-84AED778DC5D}"/>
              </a:ext>
            </a:extLst>
          </p:cNvPr>
          <p:cNvSpPr/>
          <p:nvPr/>
        </p:nvSpPr>
        <p:spPr>
          <a:xfrm>
            <a:off x="419970" y="1265802"/>
            <a:ext cx="11327572" cy="3970318"/>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200" dirty="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defRPr/>
            </a:pPr>
            <a:r>
              <a:rPr lang="en-GB" sz="1200" dirty="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 of responses. </a:t>
            </a:r>
          </a:p>
          <a:p>
            <a:pPr>
              <a:spcBef>
                <a:spcPts val="600"/>
              </a:spcBef>
              <a:spcAft>
                <a:spcPts val="600"/>
              </a:spcAft>
            </a:pPr>
            <a:r>
              <a:rPr lang="en-GB" sz="1200" dirty="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200" dirty="0">
                <a:latin typeface="Arial" panose="020B0604020202020204" pitchFamily="34" charset="0"/>
                <a:cs typeface="Arial" panose="020B0604020202020204" pitchFamily="34" charset="0"/>
                <a:hlinkClick r:id="rId3"/>
              </a:rPr>
              <a:t>NHS Surveys website</a:t>
            </a:r>
            <a:r>
              <a:rPr lang="en-GB" sz="1200" dirty="0">
                <a:latin typeface="Arial" panose="020B0604020202020204" pitchFamily="34" charset="0"/>
                <a:cs typeface="Arial" panose="020B0604020202020204" pitchFamily="34" charset="0"/>
              </a:rPr>
              <a:t>.</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Please note that no section score slides are included in the Older People’s Mental Health Services section due to low base sizes and suppression of the results. </a:t>
            </a:r>
          </a:p>
        </p:txBody>
      </p:sp>
    </p:spTree>
    <p:extLst>
      <p:ext uri="{BB962C8B-B14F-4D97-AF65-F5344CB8AC3E}">
        <p14:creationId xmlns:p14="http://schemas.microsoft.com/office/powerpoint/2010/main" val="19531215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3C849A-E19A-2EF6-A568-1B71A394E0C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65F8C9E-7B87-8E8F-27FD-4B81F0C6E055}"/>
              </a:ext>
            </a:extLst>
          </p:cNvPr>
          <p:cNvSpPr>
            <a:spLocks noGrp="1"/>
          </p:cNvSpPr>
          <p:nvPr>
            <p:ph type="title" idx="4294967295"/>
          </p:nvPr>
        </p:nvSpPr>
        <p:spPr>
          <a:xfrm>
            <a:off x="469933" y="702659"/>
            <a:ext cx="11417300" cy="654050"/>
          </a:xfrm>
        </p:spPr>
        <p:txBody>
          <a:bodyPr>
            <a:noAutofit/>
          </a:bodyPr>
          <a:lstStyle/>
          <a:p>
            <a:r>
              <a:rPr lang="en-GB" sz="2800" b="1" dirty="0">
                <a:solidFill>
                  <a:srgbClr val="6D276A"/>
                </a:solidFill>
                <a:latin typeface="Arial" panose="020B0604020202020204" pitchFamily="34" charset="0"/>
                <a:cs typeface="Arial" panose="020B0604020202020204" pitchFamily="34" charset="0"/>
              </a:rPr>
              <a:t>How to interpret charts in the Older People’s Mental Health Services section</a:t>
            </a:r>
          </a:p>
        </p:txBody>
      </p:sp>
      <p:sp>
        <p:nvSpPr>
          <p:cNvPr id="45" name="Slide Number Placeholder 1">
            <a:extLst>
              <a:ext uri="{FF2B5EF4-FFF2-40B4-BE49-F238E27FC236}">
                <a16:creationId xmlns:a16="http://schemas.microsoft.com/office/drawing/2014/main" id="{96A02BA9-DBFC-0E2A-2DAF-5CB4D729234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55521E0D-FA4A-E521-D41E-56D6AE93AAD8}"/>
              </a:ext>
            </a:extLst>
          </p:cNvPr>
          <p:cNvSpPr/>
          <p:nvPr/>
        </p:nvSpPr>
        <p:spPr>
          <a:xfrm>
            <a:off x="468997" y="1590556"/>
            <a:ext cx="10798442" cy="2031325"/>
          </a:xfrm>
          <a:prstGeom prst="rect">
            <a:avLst/>
          </a:prstGeom>
          <a:noFill/>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This Older People’s Mental Health Services section provides information on how the individual question score for your trust compares to the range of scores achieved by all trusts with Older People’s Mental Health Services data, using the expected range technique.   </a:t>
            </a:r>
          </a:p>
          <a:p>
            <a:pPr>
              <a:spcBef>
                <a:spcPts val="600"/>
              </a:spcBef>
              <a:spcAft>
                <a:spcPts val="600"/>
              </a:spcAft>
            </a:pPr>
            <a:r>
              <a:rPr lang="en-GB" sz="1200" dirty="0">
                <a:latin typeface="Arial" panose="020B0604020202020204" pitchFamily="34" charset="0"/>
                <a:cs typeface="Arial" panose="020B0604020202020204" pitchFamily="34" charset="0"/>
              </a:rPr>
              <a:t>The black star in the chart shows the score for your trust for each evaluative question, while the blue line shows the national average. The number of responses received for each evaluative question, your trust’s score, the national average and lowest and highest scores are shown in the adjacent table. Please see example below. </a:t>
            </a:r>
          </a:p>
          <a:p>
            <a:pPr>
              <a:spcBef>
                <a:spcPts val="600"/>
              </a:spcBef>
              <a:spcAft>
                <a:spcPts val="600"/>
              </a:spcAft>
            </a:pPr>
            <a:r>
              <a:rPr lang="en-GB" sz="1200" dirty="0">
                <a:latin typeface="Arial" panose="020B0604020202020204" pitchFamily="34" charset="0"/>
                <a:cs typeface="Arial" panose="020B0604020202020204" pitchFamily="34" charset="0"/>
              </a:rPr>
              <a:t>Please note that no section scores are provided for the Older People’s Mental Health Services section due to low base sizes.</a:t>
            </a:r>
          </a:p>
          <a:p>
            <a:pPr>
              <a:spcBef>
                <a:spcPts val="600"/>
              </a:spcBef>
              <a:spcAft>
                <a:spcPts val="600"/>
              </a:spcAft>
            </a:pPr>
            <a:r>
              <a:rPr lang="en-GB" sz="1200" dirty="0">
                <a:latin typeface="Arial" panose="020B0604020202020204" pitchFamily="34" charset="0"/>
                <a:cs typeface="Arial" panose="020B0604020202020204" pitchFamily="34" charset="0"/>
              </a:rPr>
              <a:t> The following questions are not included in this section due to a low number of responses: Q6, Q7, Q15, Q17, Q22_1, Q22_2, Q22_3, Q22_4, Q26, Q29, Q31, Q32, Q38. As a result, sections 1, 5, 6 and 7 have been removed as the questions that constitute these sections have been removed. </a:t>
            </a:r>
          </a:p>
        </p:txBody>
      </p:sp>
      <p:sp>
        <p:nvSpPr>
          <p:cNvPr id="6" name="Rectangle 5">
            <a:extLst>
              <a:ext uri="{FF2B5EF4-FFF2-40B4-BE49-F238E27FC236}">
                <a16:creationId xmlns:a16="http://schemas.microsoft.com/office/drawing/2014/main" id="{09CA1A99-BE7A-70E7-8150-BCE0F4EA0638}"/>
              </a:ext>
            </a:extLst>
          </p:cNvPr>
          <p:cNvSpPr/>
          <p:nvPr/>
        </p:nvSpPr>
        <p:spPr>
          <a:xfrm>
            <a:off x="628769" y="3786156"/>
            <a:ext cx="10638671" cy="204216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EC801F21-DB45-FD73-C376-1675A1CABA08}"/>
              </a:ext>
            </a:extLst>
          </p:cNvPr>
          <p:cNvPicPr>
            <a:picLocks noChangeAspect="1"/>
          </p:cNvPicPr>
          <p:nvPr/>
        </p:nvPicPr>
        <p:blipFill>
          <a:blip r:embed="rId3"/>
          <a:stretch>
            <a:fillRect/>
          </a:stretch>
        </p:blipFill>
        <p:spPr>
          <a:xfrm>
            <a:off x="741600" y="3930746"/>
            <a:ext cx="10104434" cy="1752979"/>
          </a:xfrm>
          <a:prstGeom prst="rect">
            <a:avLst/>
          </a:prstGeom>
        </p:spPr>
      </p:pic>
    </p:spTree>
    <p:extLst>
      <p:ext uri="{BB962C8B-B14F-4D97-AF65-F5344CB8AC3E}">
        <p14:creationId xmlns:p14="http://schemas.microsoft.com/office/powerpoint/2010/main" val="4774769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15</a:t>
            </a:fld>
            <a:r>
              <a:rPr lang="en-GB" sz="900" b="1" dirty="0">
                <a:solidFill>
                  <a:schemeClr val="bg1"/>
                </a:solidFill>
                <a:latin typeface="Arial" panose="020B0604020202020204" pitchFamily="34" charset="0"/>
                <a:cs typeface="Arial" panose="020B0604020202020204" pitchFamily="34" charset="0"/>
              </a:rPr>
              <a:t>  </a:t>
            </a:r>
          </a:p>
        </p:txBody>
      </p:sp>
      <p:sp>
        <p:nvSpPr>
          <p:cNvPr id="7" name="Slide Number Placeholder 1">
            <a:extLst>
              <a:ext uri="{FF2B5EF4-FFF2-40B4-BE49-F238E27FC236}">
                <a16:creationId xmlns:a16="http://schemas.microsoft.com/office/drawing/2014/main" id="{B413278C-99FC-EA21-3FB0-ABEE3226E4B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15</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065876C5-FAE3-F35E-1911-D90177BDE1AB}"/>
              </a:ext>
            </a:extLst>
          </p:cNvPr>
          <p:cNvSpPr>
            <a:spLocks noGrp="1"/>
          </p:cNvSpPr>
          <p:nvPr>
            <p:ph type="title"/>
          </p:nvPr>
        </p:nvSpPr>
        <p:spPr>
          <a:xfrm>
            <a:off x="628769" y="1805355"/>
            <a:ext cx="9138686" cy="1231106"/>
          </a:xfrm>
        </p:spPr>
        <p:txBody>
          <a:bodyPr/>
          <a:lstStyle/>
          <a:p>
            <a:pPr>
              <a:lnSpc>
                <a:spcPct val="100000"/>
              </a:lnSpc>
            </a:pPr>
            <a:r>
              <a:rPr lang="en-GB" b="1" dirty="0">
                <a:cs typeface="Arial" panose="020B0604020202020204" pitchFamily="34" charset="0"/>
              </a:rPr>
              <a:t>Assessment Service Group:</a:t>
            </a:r>
            <a:br>
              <a:rPr lang="en-GB"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35540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A909A451-E3B1-40E2-8A67-56560CDF6D13}"/>
              </a:ext>
            </a:extLst>
          </p:cNvPr>
          <p:cNvSpPr txBox="1"/>
          <p:nvPr/>
        </p:nvSpPr>
        <p:spPr>
          <a:xfrm>
            <a:off x="419970" y="1139144"/>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extBox 1">
            <a:extLst>
              <a:ext uri="{FF2B5EF4-FFF2-40B4-BE49-F238E27FC236}">
                <a16:creationId xmlns:a16="http://schemas.microsoft.com/office/drawing/2014/main" id="{A9C98ACC-20AE-4EE0-AA3A-275548677E72}"/>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8" name="s1" descr="A bar chart showing the range of section scores for all NHS trusts for Section 1 (Health and social care workers).">
            <a:extLst>
              <a:ext uri="{FF2B5EF4-FFF2-40B4-BE49-F238E27FC236}">
                <a16:creationId xmlns:a16="http://schemas.microsoft.com/office/drawing/2014/main" id="{71676C97-9C01-496F-BA4A-E177732A5F09}"/>
              </a:ext>
            </a:extLst>
          </p:cNvPr>
          <p:cNvGraphicFramePr/>
          <p:nvPr>
            <p:extLst>
              <p:ext uri="{D42A27DB-BD31-4B8C-83A1-F6EECF244321}">
                <p14:modId xmlns:p14="http://schemas.microsoft.com/office/powerpoint/2010/main" val="2970089132"/>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section_table"/>
          <p:cNvGraphicFramePr>
            <a:graphicFrameLocks noGrp="1"/>
          </p:cNvGraphicFramePr>
          <p:nvPr>
            <p:extLst>
              <p:ext uri="{D42A27DB-BD31-4B8C-83A1-F6EECF244321}">
                <p14:modId xmlns:p14="http://schemas.microsoft.com/office/powerpoint/2010/main" val="2758242698"/>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6.3</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5" name="TextBox 4">
            <a:extLst>
              <a:ext uri="{FF2B5EF4-FFF2-40B4-BE49-F238E27FC236}">
                <a16:creationId xmlns:a16="http://schemas.microsoft.com/office/drawing/2014/main" id="{A767872D-3834-6C02-3228-57CC8434AC54}"/>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 Support while waiting </a:t>
            </a:r>
          </a:p>
        </p:txBody>
      </p:sp>
      <p:sp>
        <p:nvSpPr>
          <p:cNvPr id="3" name="TextBox 2">
            <a:extLst>
              <a:ext uri="{FF2B5EF4-FFF2-40B4-BE49-F238E27FC236}">
                <a16:creationId xmlns:a16="http://schemas.microsoft.com/office/drawing/2014/main" id="{BAAB6C33-712E-069F-2675-CF246039E810}"/>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52775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Q7" descr="A chart showing how your Trust scored for Q8 compared with other trusts that took part; using the ‘expected range’ analysis technique. ">
            <a:extLst>
              <a:ext uri="{FF2B5EF4-FFF2-40B4-BE49-F238E27FC236}">
                <a16:creationId xmlns:a16="http://schemas.microsoft.com/office/drawing/2014/main" id="{98788DA1-4363-4CA7-A414-68A6ED90B11A}"/>
              </a:ext>
            </a:extLst>
          </p:cNvPr>
          <p:cNvGraphicFramePr>
            <a:graphicFrameLocks/>
          </p:cNvGraphicFramePr>
          <p:nvPr>
            <p:extLst>
              <p:ext uri="{D42A27DB-BD31-4B8C-83A1-F6EECF244321}">
                <p14:modId xmlns:p14="http://schemas.microsoft.com/office/powerpoint/2010/main" val="581496279"/>
              </p:ext>
            </p:extLst>
          </p:nvPr>
        </p:nvGraphicFramePr>
        <p:xfrm>
          <a:off x="140733" y="2241672"/>
          <a:ext cx="8246527" cy="2184024"/>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21200" y="614363"/>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1. </a:t>
            </a:r>
            <a:r>
              <a:rPr lang="en-US" sz="2800" b="1" dirty="0">
                <a:solidFill>
                  <a:srgbClr val="6D276A"/>
                </a:solidFill>
                <a:latin typeface="Arial" panose="020B0604020202020204" pitchFamily="34" charset="0"/>
                <a:cs typeface="Arial" panose="020B0604020202020204" pitchFamily="34" charset="0"/>
              </a:rPr>
              <a:t>Support while waiting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5938" y="113199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5" name="Group 4" descr="A chart showing how your Trust scored for Q7 compared with other trusts that took part; using the ‘expected range’ analysis technique. ">
            <a:extLst>
              <a:ext uri="{FF2B5EF4-FFF2-40B4-BE49-F238E27FC236}">
                <a16:creationId xmlns:a16="http://schemas.microsoft.com/office/drawing/2014/main" id="{96B6760A-A8D4-4213-A0F1-27467148A5A6}"/>
              </a:ext>
            </a:extLst>
          </p:cNvPr>
          <p:cNvGrpSpPr/>
          <p:nvPr/>
        </p:nvGrpSpPr>
        <p:grpSpPr>
          <a:xfrm>
            <a:off x="140733" y="1598376"/>
            <a:ext cx="8246527" cy="1632504"/>
            <a:chOff x="380078" y="1436456"/>
            <a:chExt cx="8246527" cy="1632504"/>
          </a:xfrm>
        </p:grpSpPr>
        <p:graphicFrame>
          <p:nvGraphicFramePr>
            <p:cNvPr id="11" name="Q6">
              <a:extLst>
                <a:ext uri="{FF2B5EF4-FFF2-40B4-BE49-F238E27FC236}">
                  <a16:creationId xmlns:a16="http://schemas.microsoft.com/office/drawing/2014/main" id="{4647D9F7-FB19-42E0-AFE3-E737CF1F73AF}"/>
                </a:ext>
              </a:extLst>
            </p:cNvPr>
            <p:cNvGraphicFramePr/>
            <p:nvPr>
              <p:extLst>
                <p:ext uri="{D42A27DB-BD31-4B8C-83A1-F6EECF244321}">
                  <p14:modId xmlns:p14="http://schemas.microsoft.com/office/powerpoint/2010/main" val="442226671"/>
                </p:ext>
              </p:extLst>
            </p:nvPr>
          </p:nvGraphicFramePr>
          <p:xfrm>
            <a:off x="380078" y="1436456"/>
            <a:ext cx="8246527" cy="1632504"/>
          </p:xfrm>
          <a:graphic>
            <a:graphicData uri="http://schemas.openxmlformats.org/drawingml/2006/chart">
              <c:chart xmlns:c="http://schemas.openxmlformats.org/drawingml/2006/chart" xmlns:r="http://schemas.openxmlformats.org/officeDocument/2006/relationships" r:id="rId4"/>
            </a:graphicData>
          </a:graphic>
        </p:graphicFrame>
        <p:sp>
          <p:nvSpPr>
            <p:cNvPr id="12" name="Rectangle 11">
              <a:extLst>
                <a:ext uri="{FF2B5EF4-FFF2-40B4-BE49-F238E27FC236}">
                  <a16:creationId xmlns:a16="http://schemas.microsoft.com/office/drawing/2014/main" id="{65B13D04-C6A7-4775-B8F4-D67398ECB552}"/>
                </a:ext>
              </a:extLst>
            </p:cNvPr>
            <p:cNvSpPr/>
            <p:nvPr/>
          </p:nvSpPr>
          <p:spPr>
            <a:xfrm>
              <a:off x="6685524" y="1922263"/>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dirty="0"/>
            </a:p>
          </p:txBody>
        </p:sp>
      </p:grpSp>
      <p:graphicFrame>
        <p:nvGraphicFramePr>
          <p:cNvPr id="21" name="table" descr="Number of respondents, Trust score, National average, lowest trust score, highest trust score shown for Q7, Q8 and Q9."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2963289918"/>
              </p:ext>
            </p:extLst>
          </p:nvPr>
        </p:nvGraphicFramePr>
        <p:xfrm>
          <a:off x="8622363" y="1804252"/>
          <a:ext cx="3366670" cy="2222084"/>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3557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695108">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576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4976">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76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0077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BCCB6C95-3102-4363-8D03-113390A31B9C}"/>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16" name="TextBox 15">
            <a:extLst>
              <a:ext uri="{FF2B5EF4-FFF2-40B4-BE49-F238E27FC236}">
                <a16:creationId xmlns:a16="http://schemas.microsoft.com/office/drawing/2014/main" id="{6EAFBB15-8845-4AAB-B2F1-973F2F3D6A74}"/>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2" descr="A bar chart showing the range of section scores for all NHS trusts for Section 1 (Health and social care workers).">
            <a:extLst>
              <a:ext uri="{FF2B5EF4-FFF2-40B4-BE49-F238E27FC236}">
                <a16:creationId xmlns:a16="http://schemas.microsoft.com/office/drawing/2014/main" id="{0DF04CDE-6BAC-4839-A3A6-44D677617CA8}"/>
              </a:ext>
            </a:extLst>
          </p:cNvPr>
          <p:cNvGraphicFramePr/>
          <p:nvPr>
            <p:extLst>
              <p:ext uri="{D42A27DB-BD31-4B8C-83A1-F6EECF244321}">
                <p14:modId xmlns:p14="http://schemas.microsoft.com/office/powerpoint/2010/main" val="1762164914"/>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section_table"/>
          <p:cNvGraphicFramePr>
            <a:graphicFrameLocks noGrp="1"/>
          </p:cNvGraphicFramePr>
          <p:nvPr>
            <p:extLst>
              <p:ext uri="{D42A27DB-BD31-4B8C-83A1-F6EECF244321}">
                <p14:modId xmlns:p14="http://schemas.microsoft.com/office/powerpoint/2010/main" val="2383430583"/>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5.2</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Worse than expected</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0C0E90B3-4FE5-40EA-B1BC-96D00731C970}"/>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2. Mental Health Team </a:t>
            </a:r>
          </a:p>
        </p:txBody>
      </p:sp>
      <p:sp>
        <p:nvSpPr>
          <p:cNvPr id="3" name="TextBox 2">
            <a:extLst>
              <a:ext uri="{FF2B5EF4-FFF2-40B4-BE49-F238E27FC236}">
                <a16:creationId xmlns:a16="http://schemas.microsoft.com/office/drawing/2014/main" id="{BC614320-9801-1A9C-5727-754366A4D7CC}"/>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79794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Q11" descr="A chart showing how your Trust scored for Q13 compared with other trusts that took part; using the ‘expected range’ analysis technique. ">
            <a:extLst>
              <a:ext uri="{FF2B5EF4-FFF2-40B4-BE49-F238E27FC236}">
                <a16:creationId xmlns:a16="http://schemas.microsoft.com/office/drawing/2014/main" id="{BA3FE576-CD46-4CD9-A69D-C73456D6E5CE}"/>
              </a:ext>
            </a:extLst>
          </p:cNvPr>
          <p:cNvGraphicFramePr>
            <a:graphicFrameLocks/>
          </p:cNvGraphicFramePr>
          <p:nvPr>
            <p:extLst>
              <p:ext uri="{D42A27DB-BD31-4B8C-83A1-F6EECF244321}">
                <p14:modId xmlns:p14="http://schemas.microsoft.com/office/powerpoint/2010/main" val="1686774811"/>
              </p:ext>
            </p:extLst>
          </p:nvPr>
        </p:nvGraphicFramePr>
        <p:xfrm>
          <a:off x="153011" y="4229084"/>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Q10" descr="A chart showing how your Trust scored for Q13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2950461945"/>
              </p:ext>
            </p:extLst>
          </p:nvPr>
        </p:nvGraphicFramePr>
        <p:xfrm>
          <a:off x="153011" y="3257037"/>
          <a:ext cx="8246527" cy="168419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Q9" descr="A chart showing how your Trust scored for Q12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2792894558"/>
              </p:ext>
            </p:extLst>
          </p:nvPr>
        </p:nvGraphicFramePr>
        <p:xfrm>
          <a:off x="153011" y="2520681"/>
          <a:ext cx="8246527" cy="1512887"/>
        </p:xfrm>
        <a:graphic>
          <a:graphicData uri="http://schemas.openxmlformats.org/drawingml/2006/chart">
            <c:chart xmlns:c="http://schemas.openxmlformats.org/drawingml/2006/chart" xmlns:r="http://schemas.openxmlformats.org/officeDocument/2006/relationships" r:id="rId5"/>
          </a:graphicData>
        </a:graphic>
      </p:graphicFrame>
      <p:grpSp>
        <p:nvGrpSpPr>
          <p:cNvPr id="12" name="Group 11" descr="A chart showing how your Trust scored for Q10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53012" y="1436456"/>
            <a:ext cx="8246527" cy="1764000"/>
            <a:chOff x="380078" y="1436456"/>
            <a:chExt cx="8246527" cy="1510591"/>
          </a:xfrm>
        </p:grpSpPr>
        <p:graphicFrame>
          <p:nvGraphicFramePr>
            <p:cNvPr id="15" name="Q8">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263986856"/>
                </p:ext>
              </p:extLst>
            </p:nvPr>
          </p:nvGraphicFramePr>
          <p:xfrm>
            <a:off x="380078" y="1436456"/>
            <a:ext cx="8246527" cy="1510591"/>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E375D595-BFBD-4F4A-97EF-E8F78139FB72}"/>
              </a:ext>
            </a:extLst>
          </p:cNvPr>
          <p:cNvSpPr/>
          <p:nvPr/>
        </p:nvSpPr>
        <p:spPr>
          <a:xfrm>
            <a:off x="10567794" y="1760997"/>
            <a:ext cx="1393200"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20" name="Title 3">
            <a:extLst>
              <a:ext uri="{FF2B5EF4-FFF2-40B4-BE49-F238E27FC236}">
                <a16:creationId xmlns:a16="http://schemas.microsoft.com/office/drawing/2014/main" id="{D9646F80-D041-4D85-BBCC-9C0E4B2C85C6}"/>
              </a:ext>
            </a:extLst>
          </p:cNvPr>
          <p:cNvSpPr>
            <a:spLocks noGrp="1"/>
          </p:cNvSpPr>
          <p:nvPr>
            <p:ph type="title" idx="4294967295"/>
          </p:nvPr>
        </p:nvSpPr>
        <p:spPr>
          <a:xfrm>
            <a:off x="451930" y="58689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2. Mental Health Team (continued)</a:t>
            </a:r>
          </a:p>
        </p:txBody>
      </p:sp>
      <p:graphicFrame>
        <p:nvGraphicFramePr>
          <p:cNvPr id="21" name="table" descr="Number of respondents, Trust score, National average, lowest trust score, highest trust score shown for Q32, Q33 Q34 and Q35." title="Summary of scores">
            <a:extLst>
              <a:ext uri="{FF2B5EF4-FFF2-40B4-BE49-F238E27FC236}">
                <a16:creationId xmlns:a16="http://schemas.microsoft.com/office/drawing/2014/main" id="{514CD6B0-AB82-DE51-77EA-4C7E319CF362}"/>
              </a:ext>
            </a:extLst>
          </p:cNvPr>
          <p:cNvGraphicFramePr>
            <a:graphicFrameLocks noGrp="1"/>
          </p:cNvGraphicFramePr>
          <p:nvPr>
            <p:extLst>
              <p:ext uri="{D42A27DB-BD31-4B8C-83A1-F6EECF244321}">
                <p14:modId xmlns:p14="http://schemas.microsoft.com/office/powerpoint/2010/main" val="891199048"/>
              </p:ext>
            </p:extLst>
          </p:nvPr>
        </p:nvGraphicFramePr>
        <p:xfrm>
          <a:off x="8585541" y="2032000"/>
          <a:ext cx="3380962" cy="401504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360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207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14916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3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207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2412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211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132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207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58400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6" descr="Contents">
            <a:extLst>
              <a:ext uri="{FF2B5EF4-FFF2-40B4-BE49-F238E27FC236}">
                <a16:creationId xmlns:a16="http://schemas.microsoft.com/office/drawing/2014/main" id="{7010D036-996D-4175-88DE-CD6AD51E5891}"/>
              </a:ext>
            </a:extLst>
          </p:cNvPr>
          <p:cNvSpPr>
            <a:spLocks noGrp="1"/>
          </p:cNvSpPr>
          <p:nvPr>
            <p:ph type="title" idx="4294967295"/>
          </p:nvPr>
        </p:nvSpPr>
        <p:spPr>
          <a:xfrm>
            <a:off x="151273" y="423959"/>
            <a:ext cx="8341964" cy="484188"/>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Contents</a:t>
            </a:r>
          </a:p>
        </p:txBody>
      </p:sp>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12685" y="5467076"/>
            <a:ext cx="3362610" cy="938719"/>
          </a:xfrm>
          <a:prstGeom prst="rect">
            <a:avLst/>
          </a:prstGeom>
          <a:noFill/>
        </p:spPr>
        <p:txBody>
          <a:bodyPr wrap="square" rtlCol="0">
            <a:spAutoFit/>
          </a:bodyPr>
          <a:lstStyle/>
          <a:p>
            <a:r>
              <a:rPr lang="en-GB" sz="1100" dirty="0">
                <a:latin typeface="Arial" panose="020B0604020202020204" pitchFamily="34" charset="0"/>
                <a:cs typeface="Arial" panose="020B0604020202020204" pitchFamily="34" charset="0"/>
              </a:rPr>
              <a:t>This work was carried out in accordance with the requirements of the international standard for organisations conducting social research (accreditation to ISO27001:2013; certificate number GB10/80275). </a:t>
            </a:r>
          </a:p>
        </p:txBody>
      </p:sp>
      <p:sp>
        <p:nvSpPr>
          <p:cNvPr id="7" name="Arrow: Right 6">
            <a:extLst>
              <a:ext uri="{FF2B5EF4-FFF2-40B4-BE49-F238E27FC236}">
                <a16:creationId xmlns:a16="http://schemas.microsoft.com/office/drawing/2014/main" id="{969FBB47-27EA-E72A-0FE7-B5A00A0FD08B}"/>
              </a:ext>
              <a:ext uri="{C183D7F6-B498-43B3-948B-1728B52AA6E4}">
                <adec:decorative xmlns:adec="http://schemas.microsoft.com/office/drawing/2017/decorative" val="1"/>
              </a:ext>
            </a:extLst>
          </p:cNvPr>
          <p:cNvSpPr/>
          <p:nvPr/>
        </p:nvSpPr>
        <p:spPr>
          <a:xfrm>
            <a:off x="1113850" y="959447"/>
            <a:ext cx="10754822" cy="362616"/>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2" name="Group 11">
            <a:extLst>
              <a:ext uri="{FF2B5EF4-FFF2-40B4-BE49-F238E27FC236}">
                <a16:creationId xmlns:a16="http://schemas.microsoft.com/office/drawing/2014/main" id="{05A0965C-01B0-6214-2423-970A2105207B}"/>
              </a:ext>
            </a:extLst>
          </p:cNvPr>
          <p:cNvGrpSpPr/>
          <p:nvPr/>
        </p:nvGrpSpPr>
        <p:grpSpPr>
          <a:xfrm>
            <a:off x="1533737" y="878512"/>
            <a:ext cx="1731876" cy="2121248"/>
            <a:chOff x="628769" y="884677"/>
            <a:chExt cx="1731876" cy="1764444"/>
          </a:xfrm>
        </p:grpSpPr>
        <p:sp>
          <p:nvSpPr>
            <p:cNvPr id="17" name="Rectangle 16" descr="Background &amp; methodology&#10;" title="Section 1">
              <a:hlinkClick r:id="rId3" action="ppaction://hlinksldjump"/>
              <a:extLst>
                <a:ext uri="{FF2B5EF4-FFF2-40B4-BE49-F238E27FC236}">
                  <a16:creationId xmlns:a16="http://schemas.microsoft.com/office/drawing/2014/main" id="{370AF834-0347-44E5-B067-773DCB2CD1D2}"/>
                </a:ext>
              </a:extLst>
            </p:cNvPr>
            <p:cNvSpPr/>
            <p:nvPr/>
          </p:nvSpPr>
          <p:spPr>
            <a:xfrm>
              <a:off x="628769" y="884677"/>
              <a:ext cx="1731876" cy="73734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a:t>
              </a:r>
            </a:p>
            <a:p>
              <a:pPr algn="ctr"/>
              <a:r>
                <a:rPr lang="en-GB" sz="1200" b="1" dirty="0">
                  <a:latin typeface="Arial" panose="020B0604020202020204" pitchFamily="34" charset="0"/>
                  <a:cs typeface="Arial" panose="020B0604020202020204" pitchFamily="34" charset="0"/>
                </a:rPr>
                <a:t>Background &amp; methodology</a:t>
              </a:r>
            </a:p>
          </p:txBody>
        </p:sp>
        <p:sp>
          <p:nvSpPr>
            <p:cNvPr id="3" name="Rectangle 2">
              <a:hlinkClick r:id="rId4" action="ppaction://hlinksldjump"/>
              <a:extLst>
                <a:ext uri="{FF2B5EF4-FFF2-40B4-BE49-F238E27FC236}">
                  <a16:creationId xmlns:a16="http://schemas.microsoft.com/office/drawing/2014/main" id="{E59241EA-F44E-C9EA-EFB8-98B7292FFC8B}"/>
                </a:ext>
              </a:extLst>
            </p:cNvPr>
            <p:cNvSpPr/>
            <p:nvPr/>
          </p:nvSpPr>
          <p:spPr>
            <a:xfrm>
              <a:off x="628769" y="1613713"/>
              <a:ext cx="1731876" cy="36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000" dirty="0">
                  <a:latin typeface="Arial" panose="020B0604020202020204" pitchFamily="34" charset="0"/>
                  <a:cs typeface="Arial" panose="020B0604020202020204" pitchFamily="34" charset="0"/>
                </a:rPr>
                <a:t>Background and methodology</a:t>
              </a:r>
              <a:endParaRPr lang="en-GB" sz="1000" dirty="0">
                <a:latin typeface="Arial" panose="020B0604020202020204" pitchFamily="34" charset="0"/>
                <a:cs typeface="Arial" panose="020B0604020202020204" pitchFamily="34" charset="0"/>
              </a:endParaRPr>
            </a:p>
          </p:txBody>
        </p:sp>
        <p:sp>
          <p:nvSpPr>
            <p:cNvPr id="5" name="Rectangle 4">
              <a:hlinkClick r:id="rId5" action="ppaction://hlinksldjump"/>
              <a:extLst>
                <a:ext uri="{FF2B5EF4-FFF2-40B4-BE49-F238E27FC236}">
                  <a16:creationId xmlns:a16="http://schemas.microsoft.com/office/drawing/2014/main" id="{6C1871B8-5E65-939D-E234-B81B00CA2294}"/>
                </a:ext>
              </a:extLst>
            </p:cNvPr>
            <p:cNvSpPr/>
            <p:nvPr/>
          </p:nvSpPr>
          <p:spPr>
            <a:xfrm>
              <a:off x="628769" y="1956517"/>
              <a:ext cx="1731876" cy="36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Arial" panose="020B0604020202020204" pitchFamily="34" charset="0"/>
                  <a:cs typeface="Arial" panose="020B0604020202020204" pitchFamily="34" charset="0"/>
                </a:rPr>
                <a:t>Key terms used in this report</a:t>
              </a:r>
              <a:endParaRPr lang="en-GB" sz="1000" dirty="0">
                <a:latin typeface="Arial" panose="020B0604020202020204" pitchFamily="34" charset="0"/>
                <a:cs typeface="Arial" panose="020B0604020202020204" pitchFamily="34" charset="0"/>
              </a:endParaRPr>
            </a:p>
          </p:txBody>
        </p:sp>
        <p:sp>
          <p:nvSpPr>
            <p:cNvPr id="6" name="Rectangle 5">
              <a:hlinkClick r:id="rId6" action="ppaction://hlinksldjump"/>
              <a:extLst>
                <a:ext uri="{FF2B5EF4-FFF2-40B4-BE49-F238E27FC236}">
                  <a16:creationId xmlns:a16="http://schemas.microsoft.com/office/drawing/2014/main" id="{32298536-3B14-D696-C4DC-3332F5E52636}"/>
                </a:ext>
              </a:extLst>
            </p:cNvPr>
            <p:cNvSpPr/>
            <p:nvPr/>
          </p:nvSpPr>
          <p:spPr>
            <a:xfrm>
              <a:off x="628769" y="2289121"/>
              <a:ext cx="1731876" cy="36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Using the survey results</a:t>
              </a:r>
            </a:p>
          </p:txBody>
        </p:sp>
      </p:grpSp>
      <p:grpSp>
        <p:nvGrpSpPr>
          <p:cNvPr id="69" name="Group 68">
            <a:extLst>
              <a:ext uri="{FF2B5EF4-FFF2-40B4-BE49-F238E27FC236}">
                <a16:creationId xmlns:a16="http://schemas.microsoft.com/office/drawing/2014/main" id="{720EC99E-13AD-268F-A000-6C58EACABB99}"/>
              </a:ext>
            </a:extLst>
          </p:cNvPr>
          <p:cNvGrpSpPr/>
          <p:nvPr/>
        </p:nvGrpSpPr>
        <p:grpSpPr>
          <a:xfrm>
            <a:off x="5587268" y="878512"/>
            <a:ext cx="1735992" cy="2756172"/>
            <a:chOff x="4546659" y="912106"/>
            <a:chExt cx="1735992" cy="2663328"/>
          </a:xfrm>
        </p:grpSpPr>
        <p:sp>
          <p:nvSpPr>
            <p:cNvPr id="26" name="Rectangle 25">
              <a:hlinkClick r:id="rId7" action="ppaction://hlinksldjump"/>
              <a:extLst>
                <a:ext uri="{FF2B5EF4-FFF2-40B4-BE49-F238E27FC236}">
                  <a16:creationId xmlns:a16="http://schemas.microsoft.com/office/drawing/2014/main" id="{1B81EB17-947F-D5B4-1DB0-378E2A143214}"/>
                </a:ext>
              </a:extLst>
            </p:cNvPr>
            <p:cNvSpPr/>
            <p:nvPr/>
          </p:nvSpPr>
          <p:spPr>
            <a:xfrm>
              <a:off x="4546659" y="2035751"/>
              <a:ext cx="1731600" cy="31533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to interpret benchmarking in this report</a:t>
              </a:r>
            </a:p>
          </p:txBody>
        </p:sp>
        <p:sp>
          <p:nvSpPr>
            <p:cNvPr id="25" name="Rectangle 24" descr="Benchmarking" title="Section 3">
              <a:hlinkClick r:id="rId8" action="ppaction://hlinksldjump"/>
              <a:extLst>
                <a:ext uri="{FF2B5EF4-FFF2-40B4-BE49-F238E27FC236}">
                  <a16:creationId xmlns:a16="http://schemas.microsoft.com/office/drawing/2014/main" id="{EA1645F7-304F-4EE5-A389-9616276616EB}"/>
                </a:ext>
              </a:extLst>
            </p:cNvPr>
            <p:cNvSpPr/>
            <p:nvPr/>
          </p:nvSpPr>
          <p:spPr>
            <a:xfrm>
              <a:off x="4550775" y="912106"/>
              <a:ext cx="1731876" cy="82068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3. </a:t>
              </a:r>
            </a:p>
            <a:p>
              <a:pPr algn="ctr"/>
              <a:r>
                <a:rPr lang="en-GB" sz="1200" b="1" dirty="0">
                  <a:latin typeface="Arial" panose="020B0604020202020204" pitchFamily="34" charset="0"/>
                  <a:cs typeface="Arial" panose="020B0604020202020204" pitchFamily="34" charset="0"/>
                </a:rPr>
                <a:t>Scoring &amp; Benchmarking</a:t>
              </a:r>
            </a:p>
            <a:p>
              <a:pPr algn="ctr"/>
              <a:r>
                <a:rPr lang="en-GB" sz="1200" b="1" dirty="0">
                  <a:latin typeface="Arial" panose="020B0604020202020204" pitchFamily="34" charset="0"/>
                  <a:cs typeface="Arial" panose="020B0604020202020204" pitchFamily="34" charset="0"/>
                </a:rPr>
                <a:t>AMHS and OPMHS </a:t>
              </a:r>
            </a:p>
          </p:txBody>
        </p:sp>
        <p:sp>
          <p:nvSpPr>
            <p:cNvPr id="29" name="Rectangle 28">
              <a:hlinkClick r:id="rId9" action="ppaction://hlinksldjump"/>
              <a:extLst>
                <a:ext uri="{FF2B5EF4-FFF2-40B4-BE49-F238E27FC236}">
                  <a16:creationId xmlns:a16="http://schemas.microsoft.com/office/drawing/2014/main" id="{0CA15BC4-4E0F-48CF-99A0-B1C9706DE620}"/>
                </a:ext>
              </a:extLst>
            </p:cNvPr>
            <p:cNvSpPr/>
            <p:nvPr/>
          </p:nvSpPr>
          <p:spPr>
            <a:xfrm>
              <a:off x="4546659" y="2354521"/>
              <a:ext cx="1731876" cy="526991"/>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31" name="Rectangle 30">
              <a:hlinkClick r:id="rId10" action="ppaction://hlinksldjump"/>
              <a:extLst>
                <a:ext uri="{FF2B5EF4-FFF2-40B4-BE49-F238E27FC236}">
                  <a16:creationId xmlns:a16="http://schemas.microsoft.com/office/drawing/2014/main" id="{1E29F054-6151-44B2-96AA-890D18080E77}"/>
                </a:ext>
              </a:extLst>
            </p:cNvPr>
            <p:cNvSpPr/>
            <p:nvPr/>
          </p:nvSpPr>
          <p:spPr>
            <a:xfrm>
              <a:off x="4546659" y="2881512"/>
              <a:ext cx="1731876" cy="69392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Older People’s Mental Health Services</a:t>
              </a:r>
            </a:p>
          </p:txBody>
        </p:sp>
        <p:sp>
          <p:nvSpPr>
            <p:cNvPr id="42" name="Rectangle 41">
              <a:hlinkClick r:id="rId11" action="ppaction://hlinksldjump"/>
              <a:extLst>
                <a:ext uri="{FF2B5EF4-FFF2-40B4-BE49-F238E27FC236}">
                  <a16:creationId xmlns:a16="http://schemas.microsoft.com/office/drawing/2014/main" id="{26A36D8D-6D41-BD55-BC20-32CDA1D6E6A1}"/>
                </a:ext>
              </a:extLst>
            </p:cNvPr>
            <p:cNvSpPr/>
            <p:nvPr/>
          </p:nvSpPr>
          <p:spPr>
            <a:xfrm>
              <a:off x="4550775" y="1730586"/>
              <a:ext cx="1731876" cy="32272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questions are scored</a:t>
              </a:r>
            </a:p>
          </p:txBody>
        </p:sp>
      </p:grpSp>
      <p:grpSp>
        <p:nvGrpSpPr>
          <p:cNvPr id="70" name="Group 69">
            <a:extLst>
              <a:ext uri="{FF2B5EF4-FFF2-40B4-BE49-F238E27FC236}">
                <a16:creationId xmlns:a16="http://schemas.microsoft.com/office/drawing/2014/main" id="{A4316E2F-7DDE-062D-F069-77D13BBCA176}"/>
              </a:ext>
            </a:extLst>
          </p:cNvPr>
          <p:cNvGrpSpPr/>
          <p:nvPr/>
        </p:nvGrpSpPr>
        <p:grpSpPr>
          <a:xfrm>
            <a:off x="7559392" y="878512"/>
            <a:ext cx="1731876" cy="1173353"/>
            <a:chOff x="6546095" y="929322"/>
            <a:chExt cx="1731876" cy="1124756"/>
          </a:xfrm>
        </p:grpSpPr>
        <p:sp>
          <p:nvSpPr>
            <p:cNvPr id="14" name="Rectangle 13" descr="Benchmarking" title="Section 3">
              <a:hlinkClick r:id="rId12" action="ppaction://hlinksldjump"/>
              <a:extLst>
                <a:ext uri="{FF2B5EF4-FFF2-40B4-BE49-F238E27FC236}">
                  <a16:creationId xmlns:a16="http://schemas.microsoft.com/office/drawing/2014/main" id="{8F9BF9FF-62F1-8275-142B-BDBC26828802}"/>
                </a:ext>
              </a:extLst>
            </p:cNvPr>
            <p:cNvSpPr/>
            <p:nvPr/>
          </p:nvSpPr>
          <p:spPr>
            <a:xfrm>
              <a:off x="6546095" y="929322"/>
              <a:ext cx="1731876" cy="81081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1"/>
                  </a:solidFill>
                  <a:latin typeface="Arial" panose="020B0604020202020204" pitchFamily="34" charset="0"/>
                  <a:cs typeface="Arial" panose="020B0604020202020204" pitchFamily="34" charset="0"/>
                </a:rPr>
                <a:t>4. </a:t>
              </a:r>
            </a:p>
            <a:p>
              <a:pPr algn="ctr"/>
              <a:r>
                <a:rPr lang="en-GB" sz="1200" b="1" dirty="0">
                  <a:solidFill>
                    <a:schemeClr val="bg1"/>
                  </a:solidFill>
                  <a:latin typeface="Arial" panose="020B0604020202020204" pitchFamily="34" charset="0"/>
                  <a:cs typeface="Arial" panose="020B0604020202020204" pitchFamily="34" charset="0"/>
                </a:rPr>
                <a:t>Change over time </a:t>
              </a:r>
            </a:p>
          </p:txBody>
        </p:sp>
        <p:sp>
          <p:nvSpPr>
            <p:cNvPr id="66" name="Rectangle 65">
              <a:hlinkClick r:id="rId13" action="ppaction://hlinksldjump"/>
              <a:extLst>
                <a:ext uri="{FF2B5EF4-FFF2-40B4-BE49-F238E27FC236}">
                  <a16:creationId xmlns:a16="http://schemas.microsoft.com/office/drawing/2014/main" id="{427B8045-8A9F-9926-21D3-BE1D3A5009D5}"/>
                </a:ext>
              </a:extLst>
            </p:cNvPr>
            <p:cNvSpPr/>
            <p:nvPr/>
          </p:nvSpPr>
          <p:spPr>
            <a:xfrm>
              <a:off x="6553875" y="1731357"/>
              <a:ext cx="1723849" cy="322721"/>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bg1"/>
                  </a:solidFill>
                  <a:latin typeface="Arial" panose="020B0604020202020204" pitchFamily="34" charset="0"/>
                  <a:cs typeface="Arial" panose="020B0604020202020204" pitchFamily="34" charset="0"/>
                </a:rPr>
                <a:t>How to interpret change over time in this report</a:t>
              </a:r>
            </a:p>
          </p:txBody>
        </p:sp>
      </p:grpSp>
      <p:sp>
        <p:nvSpPr>
          <p:cNvPr id="37" name="Rectangle 36" descr="Appendix" title="Section 5">
            <a:hlinkClick r:id="rId14" action="ppaction://hlinksldjump"/>
            <a:extLst>
              <a:ext uri="{FF2B5EF4-FFF2-40B4-BE49-F238E27FC236}">
                <a16:creationId xmlns:a16="http://schemas.microsoft.com/office/drawing/2014/main" id="{4E5E8511-B476-4830-8E79-DB3F8F54BD0E}"/>
              </a:ext>
            </a:extLst>
          </p:cNvPr>
          <p:cNvSpPr/>
          <p:nvPr/>
        </p:nvSpPr>
        <p:spPr>
          <a:xfrm>
            <a:off x="9587029" y="878512"/>
            <a:ext cx="1731875" cy="79479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5. </a:t>
            </a:r>
          </a:p>
          <a:p>
            <a:pPr algn="ctr"/>
            <a:r>
              <a:rPr lang="en-GB" sz="1200" b="1" dirty="0">
                <a:latin typeface="Arial" panose="020B0604020202020204" pitchFamily="34" charset="0"/>
                <a:cs typeface="Arial" panose="020B0604020202020204" pitchFamily="34" charset="0"/>
              </a:rPr>
              <a:t>Comparison to other trusts</a:t>
            </a:r>
          </a:p>
        </p:txBody>
      </p:sp>
      <p:sp>
        <p:nvSpPr>
          <p:cNvPr id="22" name="Rectangle 21">
            <a:hlinkClick r:id="rId15" action="ppaction://hlinksldjump"/>
            <a:extLst>
              <a:ext uri="{FF2B5EF4-FFF2-40B4-BE49-F238E27FC236}">
                <a16:creationId xmlns:a16="http://schemas.microsoft.com/office/drawing/2014/main" id="{7B16E8AA-6980-2797-1787-5DD6E35BF676}"/>
              </a:ext>
            </a:extLst>
          </p:cNvPr>
          <p:cNvSpPr/>
          <p:nvPr/>
        </p:nvSpPr>
        <p:spPr>
          <a:xfrm>
            <a:off x="7566896" y="2030306"/>
            <a:ext cx="1731876" cy="54536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36" name="Rectangle 35">
            <a:hlinkClick r:id="rId16" action="ppaction://hlinksldjump"/>
            <a:extLst>
              <a:ext uri="{FF2B5EF4-FFF2-40B4-BE49-F238E27FC236}">
                <a16:creationId xmlns:a16="http://schemas.microsoft.com/office/drawing/2014/main" id="{6782E12E-D770-F429-60AA-FF19590D8082}"/>
              </a:ext>
            </a:extLst>
          </p:cNvPr>
          <p:cNvSpPr/>
          <p:nvPr/>
        </p:nvSpPr>
        <p:spPr>
          <a:xfrm>
            <a:off x="7566896" y="2557516"/>
            <a:ext cx="1731876" cy="71811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grpSp>
        <p:nvGrpSpPr>
          <p:cNvPr id="50" name="Group 49">
            <a:extLst>
              <a:ext uri="{FF2B5EF4-FFF2-40B4-BE49-F238E27FC236}">
                <a16:creationId xmlns:a16="http://schemas.microsoft.com/office/drawing/2014/main" id="{D48C8DE4-A98D-7B7D-D666-093AED7018F2}"/>
              </a:ext>
            </a:extLst>
          </p:cNvPr>
          <p:cNvGrpSpPr/>
          <p:nvPr/>
        </p:nvGrpSpPr>
        <p:grpSpPr>
          <a:xfrm>
            <a:off x="3611480" y="868519"/>
            <a:ext cx="1731876" cy="1870645"/>
            <a:chOff x="624653" y="914573"/>
            <a:chExt cx="1731876" cy="1555993"/>
          </a:xfrm>
        </p:grpSpPr>
        <p:sp>
          <p:nvSpPr>
            <p:cNvPr id="52" name="Rectangle 51" descr="Background &amp; methodology&#10;" title="Section 1">
              <a:hlinkClick r:id="rId17" action="ppaction://hlinksldjump"/>
              <a:extLst>
                <a:ext uri="{FF2B5EF4-FFF2-40B4-BE49-F238E27FC236}">
                  <a16:creationId xmlns:a16="http://schemas.microsoft.com/office/drawing/2014/main" id="{2AD42575-312B-A0EE-7495-E0E7ABDD6D3E}"/>
                </a:ext>
              </a:extLst>
            </p:cNvPr>
            <p:cNvSpPr/>
            <p:nvPr/>
          </p:nvSpPr>
          <p:spPr>
            <a:xfrm>
              <a:off x="624653" y="914573"/>
              <a:ext cx="1731876" cy="73734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a:t>
              </a:r>
            </a:p>
            <a:p>
              <a:pPr algn="ctr"/>
              <a:r>
                <a:rPr lang="en-GB" sz="1200" b="1" dirty="0">
                  <a:latin typeface="Arial" panose="020B0604020202020204" pitchFamily="34" charset="0"/>
                  <a:cs typeface="Arial" panose="020B0604020202020204" pitchFamily="34" charset="0"/>
                </a:rPr>
                <a:t>Trust scores</a:t>
              </a:r>
            </a:p>
            <a:p>
              <a:pPr algn="ctr"/>
              <a:r>
                <a:rPr lang="en-GB" sz="1200" b="1" dirty="0">
                  <a:latin typeface="Arial" panose="020B0604020202020204" pitchFamily="34" charset="0"/>
                  <a:cs typeface="Arial" panose="020B0604020202020204" pitchFamily="34" charset="0"/>
                </a:rPr>
                <a:t>CAMHS</a:t>
              </a:r>
            </a:p>
          </p:txBody>
        </p:sp>
        <p:sp>
          <p:nvSpPr>
            <p:cNvPr id="53" name="Rectangle 52">
              <a:hlinkClick r:id="rId18" action="ppaction://hlinksldjump"/>
              <a:extLst>
                <a:ext uri="{FF2B5EF4-FFF2-40B4-BE49-F238E27FC236}">
                  <a16:creationId xmlns:a16="http://schemas.microsoft.com/office/drawing/2014/main" id="{ADB11094-F0B1-66EB-84AC-1B46AF7C73DF}"/>
                </a:ext>
              </a:extLst>
            </p:cNvPr>
            <p:cNvSpPr/>
            <p:nvPr/>
          </p:nvSpPr>
          <p:spPr>
            <a:xfrm>
              <a:off x="624653" y="1918728"/>
              <a:ext cx="1731876" cy="551838"/>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000" dirty="0">
                  <a:latin typeface="Arial" panose="020B0604020202020204" pitchFamily="34" charset="0"/>
                  <a:cs typeface="Arial" panose="020B0604020202020204" pitchFamily="34" charset="0"/>
                </a:rPr>
                <a:t>How to interpret charts in the Child and Adolescent Mental Health Services section</a:t>
              </a:r>
              <a:endParaRPr lang="en-GB" sz="1000" dirty="0">
                <a:latin typeface="Arial" panose="020B0604020202020204" pitchFamily="34" charset="0"/>
                <a:cs typeface="Arial" panose="020B0604020202020204" pitchFamily="34" charset="0"/>
              </a:endParaRPr>
            </a:p>
          </p:txBody>
        </p:sp>
      </p:grpSp>
      <p:sp>
        <p:nvSpPr>
          <p:cNvPr id="56" name="Rectangle 55">
            <a:hlinkClick r:id="rId18" action="ppaction://hlinksldjump"/>
            <a:extLst>
              <a:ext uri="{FF2B5EF4-FFF2-40B4-BE49-F238E27FC236}">
                <a16:creationId xmlns:a16="http://schemas.microsoft.com/office/drawing/2014/main" id="{4E2AE056-41CF-4FE0-D906-A77503D7FB83}"/>
              </a:ext>
            </a:extLst>
          </p:cNvPr>
          <p:cNvSpPr/>
          <p:nvPr/>
        </p:nvSpPr>
        <p:spPr>
          <a:xfrm>
            <a:off x="3611480" y="1754973"/>
            <a:ext cx="1731876" cy="33397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questions are scored</a:t>
            </a:r>
          </a:p>
        </p:txBody>
      </p:sp>
      <p:sp>
        <p:nvSpPr>
          <p:cNvPr id="58" name="Rectangle 57">
            <a:hlinkClick r:id="rId19" action="ppaction://hlinksldjump"/>
            <a:extLst>
              <a:ext uri="{FF2B5EF4-FFF2-40B4-BE49-F238E27FC236}">
                <a16:creationId xmlns:a16="http://schemas.microsoft.com/office/drawing/2014/main" id="{E3E5612E-2149-EFCD-488D-B99CCB70AC5F}"/>
              </a:ext>
            </a:extLst>
          </p:cNvPr>
          <p:cNvSpPr/>
          <p:nvPr/>
        </p:nvSpPr>
        <p:spPr>
          <a:xfrm>
            <a:off x="9587029" y="1680055"/>
            <a:ext cx="1731876" cy="54536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59" name="Rectangle 58">
            <a:hlinkClick r:id="rId20" action="ppaction://hlinksldjump"/>
            <a:extLst>
              <a:ext uri="{FF2B5EF4-FFF2-40B4-BE49-F238E27FC236}">
                <a16:creationId xmlns:a16="http://schemas.microsoft.com/office/drawing/2014/main" id="{B9247669-2A2A-53D1-D42F-65F064216D05}"/>
              </a:ext>
            </a:extLst>
          </p:cNvPr>
          <p:cNvSpPr/>
          <p:nvPr/>
        </p:nvSpPr>
        <p:spPr>
          <a:xfrm>
            <a:off x="9587029" y="2234424"/>
            <a:ext cx="1731876" cy="71811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spTree>
    <p:extLst>
      <p:ext uri="{BB962C8B-B14F-4D97-AF65-F5344CB8AC3E}">
        <p14:creationId xmlns:p14="http://schemas.microsoft.com/office/powerpoint/2010/main" val="3779714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DE8163-5FC2-0CD0-A932-147D0C51AE4A}"/>
            </a:ext>
          </a:extLst>
        </p:cNvPr>
        <p:cNvGrpSpPr/>
        <p:nvPr/>
      </p:nvGrpSpPr>
      <p:grpSpPr>
        <a:xfrm>
          <a:off x="0" y="0"/>
          <a:ext cx="0" cy="0"/>
          <a:chOff x="0" y="0"/>
          <a:chExt cx="0" cy="0"/>
        </a:xfrm>
      </p:grpSpPr>
      <p:grpSp>
        <p:nvGrpSpPr>
          <p:cNvPr id="12" name="Group 11" descr="A chart showing how your Trust scored for Q10 compared with other trusts that took part; using the ‘expected range’ analysis technique. ">
            <a:extLst>
              <a:ext uri="{FF2B5EF4-FFF2-40B4-BE49-F238E27FC236}">
                <a16:creationId xmlns:a16="http://schemas.microsoft.com/office/drawing/2014/main" id="{E8DFDEE7-48FD-7330-4254-830C7D0A2F23}"/>
              </a:ext>
            </a:extLst>
          </p:cNvPr>
          <p:cNvGrpSpPr/>
          <p:nvPr/>
        </p:nvGrpSpPr>
        <p:grpSpPr>
          <a:xfrm>
            <a:off x="153012" y="1436456"/>
            <a:ext cx="8246527" cy="1872000"/>
            <a:chOff x="380078" y="1436456"/>
            <a:chExt cx="8246527" cy="1512887"/>
          </a:xfrm>
        </p:grpSpPr>
        <p:graphicFrame>
          <p:nvGraphicFramePr>
            <p:cNvPr id="15" name="Q12">
              <a:extLst>
                <a:ext uri="{FF2B5EF4-FFF2-40B4-BE49-F238E27FC236}">
                  <a16:creationId xmlns:a16="http://schemas.microsoft.com/office/drawing/2014/main" id="{FF546673-3C69-8F1A-BFD8-4A5E81F1931F}"/>
                </a:ext>
              </a:extLst>
            </p:cNvPr>
            <p:cNvGraphicFramePr/>
            <p:nvPr>
              <p:extLst>
                <p:ext uri="{D42A27DB-BD31-4B8C-83A1-F6EECF244321}">
                  <p14:modId xmlns:p14="http://schemas.microsoft.com/office/powerpoint/2010/main" val="1170287434"/>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8A5F60F1-0622-FADA-505B-3ADA3B5544E5}"/>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A46756EC-02CE-F15E-73A0-270D7289D093}"/>
              </a:ext>
            </a:extLst>
          </p:cNvPr>
          <p:cNvSpPr/>
          <p:nvPr/>
        </p:nvSpPr>
        <p:spPr>
          <a:xfrm>
            <a:off x="10567794" y="1760997"/>
            <a:ext cx="1393200"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55BB1462-CB46-BF33-446B-0DBC4D427F8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5" name="Title 6">
            <a:extLst>
              <a:ext uri="{FF2B5EF4-FFF2-40B4-BE49-F238E27FC236}">
                <a16:creationId xmlns:a16="http://schemas.microsoft.com/office/drawing/2014/main" id="{3263487C-2375-0F4F-93C0-4053B1E6B15E}"/>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20" name="Title 3">
            <a:extLst>
              <a:ext uri="{FF2B5EF4-FFF2-40B4-BE49-F238E27FC236}">
                <a16:creationId xmlns:a16="http://schemas.microsoft.com/office/drawing/2014/main" id="{64DF60D6-097B-D6CA-8406-5B7777A619FE}"/>
              </a:ext>
            </a:extLst>
          </p:cNvPr>
          <p:cNvSpPr>
            <a:spLocks noGrp="1"/>
          </p:cNvSpPr>
          <p:nvPr>
            <p:ph type="title" idx="4294967295"/>
          </p:nvPr>
        </p:nvSpPr>
        <p:spPr>
          <a:xfrm>
            <a:off x="451930" y="557506"/>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2. Mental Health Team (continued)</a:t>
            </a:r>
          </a:p>
        </p:txBody>
      </p:sp>
      <p:graphicFrame>
        <p:nvGraphicFramePr>
          <p:cNvPr id="21" name="table" descr="Number of respondents, Trust score, National average, lowest trust score, highest trust score shown for Q32, Q33 Q34 and Q35." title="Summary of scores">
            <a:extLst>
              <a:ext uri="{FF2B5EF4-FFF2-40B4-BE49-F238E27FC236}">
                <a16:creationId xmlns:a16="http://schemas.microsoft.com/office/drawing/2014/main" id="{91362FBE-380A-BD05-D623-C92D8CA6C81C}"/>
              </a:ext>
            </a:extLst>
          </p:cNvPr>
          <p:cNvGraphicFramePr>
            <a:graphicFrameLocks noGrp="1"/>
          </p:cNvGraphicFramePr>
          <p:nvPr>
            <p:extLst>
              <p:ext uri="{D42A27DB-BD31-4B8C-83A1-F6EECF244321}">
                <p14:modId xmlns:p14="http://schemas.microsoft.com/office/powerpoint/2010/main" val="2245167536"/>
              </p:ext>
            </p:extLst>
          </p:nvPr>
        </p:nvGraphicFramePr>
        <p:xfrm>
          <a:off x="8585541" y="2032000"/>
          <a:ext cx="3380962" cy="1459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43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199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224313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F2F7087-0B1D-48CD-B45A-399EB9194A3C}"/>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1" name="s3" descr="A bar chart showing the range of section scores for all NHS trusts for Section 1 (Health and social care workers).">
            <a:extLst>
              <a:ext uri="{FF2B5EF4-FFF2-40B4-BE49-F238E27FC236}">
                <a16:creationId xmlns:a16="http://schemas.microsoft.com/office/drawing/2014/main" id="{0B2D180B-26BF-4A7B-B630-6F76EC70C4FE}"/>
              </a:ext>
            </a:extLst>
          </p:cNvPr>
          <p:cNvGraphicFramePr/>
          <p:nvPr>
            <p:extLst>
              <p:ext uri="{D42A27DB-BD31-4B8C-83A1-F6EECF244321}">
                <p14:modId xmlns:p14="http://schemas.microsoft.com/office/powerpoint/2010/main" val="3401170284"/>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462490371"/>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5.2</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CAFD50A3-698E-B99F-D341-A9B1CD37EE1E}"/>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3. Planning care </a:t>
            </a:r>
          </a:p>
        </p:txBody>
      </p:sp>
      <p:sp>
        <p:nvSpPr>
          <p:cNvPr id="4" name="TextBox 3">
            <a:extLst>
              <a:ext uri="{FF2B5EF4-FFF2-40B4-BE49-F238E27FC236}">
                <a16:creationId xmlns:a16="http://schemas.microsoft.com/office/drawing/2014/main" id="{2300FBD2-5DE2-C5E1-2F4D-02BF0F187D60}"/>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8510856E-2E11-AD50-1B14-93C3A9EF559F}"/>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70470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Q17" descr="A chart showing how your Trust scored for Q18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1355196118"/>
              </p:ext>
            </p:extLst>
          </p:nvPr>
        </p:nvGraphicFramePr>
        <p:xfrm>
          <a:off x="140734" y="248466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51930" y="573608"/>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3. Planning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17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40735" y="1436455"/>
            <a:ext cx="8246527" cy="1548000"/>
            <a:chOff x="380078" y="1436456"/>
            <a:chExt cx="8246527" cy="1512887"/>
          </a:xfrm>
        </p:grpSpPr>
        <p:graphicFrame>
          <p:nvGraphicFramePr>
            <p:cNvPr id="15" name="Q14">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2212291618"/>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Rectangle 17">
            <a:extLst>
              <a:ext uri="{FF2B5EF4-FFF2-40B4-BE49-F238E27FC236}">
                <a16:creationId xmlns:a16="http://schemas.microsoft.com/office/drawing/2014/main" id="{E375D595-BFBD-4F4A-97EF-E8F78139FB72}"/>
              </a:ext>
            </a:extLst>
          </p:cNvPr>
          <p:cNvSpPr/>
          <p:nvPr/>
        </p:nvSpPr>
        <p:spPr>
          <a:xfrm>
            <a:off x="10573901"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17 and Q18."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491656276"/>
              </p:ext>
            </p:extLst>
          </p:nvPr>
        </p:nvGraphicFramePr>
        <p:xfrm>
          <a:off x="8591678" y="1767430"/>
          <a:ext cx="3380962" cy="2503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04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48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741867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B0D1871F-EF96-4DD7-8338-09B04D15E0C0}"/>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4" descr="A bar chart showing the range of section scores for all NHS trusts for Section 1 (Health and social care workers).">
            <a:extLst>
              <a:ext uri="{FF2B5EF4-FFF2-40B4-BE49-F238E27FC236}">
                <a16:creationId xmlns:a16="http://schemas.microsoft.com/office/drawing/2014/main" id="{5C391370-DF7F-4045-BEC9-24ECA81742E0}"/>
              </a:ext>
            </a:extLst>
          </p:cNvPr>
          <p:cNvGraphicFramePr/>
          <p:nvPr>
            <p:extLst>
              <p:ext uri="{D42A27DB-BD31-4B8C-83A1-F6EECF244321}">
                <p14:modId xmlns:p14="http://schemas.microsoft.com/office/powerpoint/2010/main" val="3666565575"/>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3155056459"/>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5.7</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56C9754F-5F29-6BD9-8643-571C628F19EE}"/>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4. Involvement in care </a:t>
            </a:r>
          </a:p>
        </p:txBody>
      </p:sp>
      <p:sp>
        <p:nvSpPr>
          <p:cNvPr id="4" name="TextBox 3">
            <a:extLst>
              <a:ext uri="{FF2B5EF4-FFF2-40B4-BE49-F238E27FC236}">
                <a16:creationId xmlns:a16="http://schemas.microsoft.com/office/drawing/2014/main" id="{A9892BD9-744C-0E13-DE43-CFF2D3046A73}"/>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E3DE4D52-141F-8BFE-394F-27BB822930B9}"/>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12735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Q16" descr="A chart showing how your Trust scored for Q20 compared with other trusts that took part; using the ‘expected range’ analysis technique. ">
            <a:extLst>
              <a:ext uri="{FF2B5EF4-FFF2-40B4-BE49-F238E27FC236}">
                <a16:creationId xmlns:a16="http://schemas.microsoft.com/office/drawing/2014/main" id="{447AEFF0-8DC7-4C89-BDE0-02FFB3A07372}"/>
              </a:ext>
            </a:extLst>
          </p:cNvPr>
          <p:cNvGraphicFramePr/>
          <p:nvPr>
            <p:extLst>
              <p:ext uri="{D42A27DB-BD31-4B8C-83A1-F6EECF244321}">
                <p14:modId xmlns:p14="http://schemas.microsoft.com/office/powerpoint/2010/main" val="3089394948"/>
              </p:ext>
            </p:extLst>
          </p:nvPr>
        </p:nvGraphicFramePr>
        <p:xfrm>
          <a:off x="135416" y="2176606"/>
          <a:ext cx="8246527" cy="183143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Q18" descr="A chart showing how your Trust scored for Q20 compared with other trusts that took part; using the ‘expected range’ analysis technique. ">
            <a:extLst>
              <a:ext uri="{FF2B5EF4-FFF2-40B4-BE49-F238E27FC236}">
                <a16:creationId xmlns:a16="http://schemas.microsoft.com/office/drawing/2014/main" id="{1CB2F6E8-2095-4778-A409-696CD5FC7CAA}"/>
              </a:ext>
            </a:extLst>
          </p:cNvPr>
          <p:cNvGraphicFramePr/>
          <p:nvPr>
            <p:extLst>
              <p:ext uri="{D42A27DB-BD31-4B8C-83A1-F6EECF244321}">
                <p14:modId xmlns:p14="http://schemas.microsoft.com/office/powerpoint/2010/main" val="1164201611"/>
              </p:ext>
            </p:extLst>
          </p:nvPr>
        </p:nvGraphicFramePr>
        <p:xfrm>
          <a:off x="128459" y="3260717"/>
          <a:ext cx="8246527" cy="1620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Q19" descr="A chart showing how your Trust scored for Q20 compared with other trusts that took part; using the ‘expected range’ analysis technique. ">
            <a:extLst>
              <a:ext uri="{FF2B5EF4-FFF2-40B4-BE49-F238E27FC236}">
                <a16:creationId xmlns:a16="http://schemas.microsoft.com/office/drawing/2014/main" id="{6DA65E40-F39E-5C24-9EDE-F2535D456D81}"/>
              </a:ext>
            </a:extLst>
          </p:cNvPr>
          <p:cNvGraphicFramePr/>
          <p:nvPr>
            <p:extLst>
              <p:ext uri="{D42A27DB-BD31-4B8C-83A1-F6EECF244321}">
                <p14:modId xmlns:p14="http://schemas.microsoft.com/office/powerpoint/2010/main" val="3659735618"/>
              </p:ext>
            </p:extLst>
          </p:nvPr>
        </p:nvGraphicFramePr>
        <p:xfrm>
          <a:off x="121502" y="4199393"/>
          <a:ext cx="8246527" cy="1610446"/>
        </p:xfrm>
        <a:graphic>
          <a:graphicData uri="http://schemas.openxmlformats.org/drawingml/2006/chart">
            <c:chart xmlns:c="http://schemas.openxmlformats.org/drawingml/2006/chart" xmlns:r="http://schemas.openxmlformats.org/officeDocument/2006/relationships" r:id="rId5"/>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2786" y="57890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4. Involvement in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19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28461" y="1436456"/>
            <a:ext cx="8246527" cy="1584000"/>
            <a:chOff x="380078" y="1436456"/>
            <a:chExt cx="8246527" cy="1521862"/>
          </a:xfrm>
        </p:grpSpPr>
        <p:graphicFrame>
          <p:nvGraphicFramePr>
            <p:cNvPr id="15" name="Q15">
              <a:extLst>
                <a:ext uri="{FF2B5EF4-FFF2-40B4-BE49-F238E27FC236}">
                  <a16:creationId xmlns:a16="http://schemas.microsoft.com/office/drawing/2014/main" id="{E55F846B-7E30-4829-83AF-F0D3D897305C}"/>
                </a:ext>
              </a:extLst>
            </p:cNvPr>
            <p:cNvGraphicFramePr>
              <a:graphicFrameLocks/>
            </p:cNvGraphicFramePr>
            <p:nvPr>
              <p:extLst>
                <p:ext uri="{D42A27DB-BD31-4B8C-83A1-F6EECF244321}">
                  <p14:modId xmlns:p14="http://schemas.microsoft.com/office/powerpoint/2010/main" val="1988262489"/>
                </p:ext>
              </p:extLst>
            </p:nvPr>
          </p:nvGraphicFramePr>
          <p:xfrm>
            <a:off x="380078" y="1436456"/>
            <a:ext cx="8246527" cy="1521862"/>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55613"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table" descr="Number of respondents, Trust score, National average, lowest trust score, highest trust score shown for Q14, Q15 and Q16." title="Summary of scores">
            <a:extLst>
              <a:ext uri="{FF2B5EF4-FFF2-40B4-BE49-F238E27FC236}">
                <a16:creationId xmlns:a16="http://schemas.microsoft.com/office/drawing/2014/main" id="{6B0A36A8-6112-CBC2-4A27-4068D838AC0A}"/>
              </a:ext>
            </a:extLst>
          </p:cNvPr>
          <p:cNvGraphicFramePr>
            <a:graphicFrameLocks noGrp="1"/>
          </p:cNvGraphicFramePr>
          <p:nvPr>
            <p:extLst>
              <p:ext uri="{D42A27DB-BD31-4B8C-83A1-F6EECF244321}">
                <p14:modId xmlns:p14="http://schemas.microsoft.com/office/powerpoint/2010/main" val="1593722447"/>
              </p:ext>
            </p:extLst>
          </p:nvPr>
        </p:nvGraphicFramePr>
        <p:xfrm>
          <a:off x="8573268" y="1767430"/>
          <a:ext cx="3380963" cy="3880224"/>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70">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04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14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21848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200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89296"/>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55475270"/>
                  </a:ext>
                </a:extLst>
              </a:tr>
            </a:tbl>
          </a:graphicData>
        </a:graphic>
      </p:graphicFrame>
    </p:spTree>
    <p:extLst>
      <p:ext uri="{BB962C8B-B14F-4D97-AF65-F5344CB8AC3E}">
        <p14:creationId xmlns:p14="http://schemas.microsoft.com/office/powerpoint/2010/main" val="2334293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67A39A24-DD86-4A4E-8680-93FBA40C424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5" descr="A bar chart showing the range of section scores for all NHS trusts for Section 1 (Health and social care workers).">
            <a:extLst>
              <a:ext uri="{FF2B5EF4-FFF2-40B4-BE49-F238E27FC236}">
                <a16:creationId xmlns:a16="http://schemas.microsoft.com/office/drawing/2014/main" id="{286A0D95-C8E9-4268-AF8F-7B24DA0F7627}"/>
              </a:ext>
            </a:extLst>
          </p:cNvPr>
          <p:cNvGraphicFramePr/>
          <p:nvPr>
            <p:extLst>
              <p:ext uri="{D42A27DB-BD31-4B8C-83A1-F6EECF244321}">
                <p14:modId xmlns:p14="http://schemas.microsoft.com/office/powerpoint/2010/main" val="713224685"/>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972085108"/>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6.6</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22C769C3-CF0E-317B-CC48-BD36ED415800}"/>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5. Medication</a:t>
            </a:r>
          </a:p>
        </p:txBody>
      </p:sp>
      <p:sp>
        <p:nvSpPr>
          <p:cNvPr id="4" name="TextBox 3">
            <a:extLst>
              <a:ext uri="{FF2B5EF4-FFF2-40B4-BE49-F238E27FC236}">
                <a16:creationId xmlns:a16="http://schemas.microsoft.com/office/drawing/2014/main" id="{269C6E84-E9F6-781D-D804-AD51B42CFA9C}"/>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34F1B9C2-93E0-1CCD-C751-F65B577BD891}"/>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537898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Q22_4" descr="A chart showing how your Trust scored for Q26 compared with other trusts that took part; using the ‘expected range’ analysis technique. ">
            <a:extLst>
              <a:ext uri="{FF2B5EF4-FFF2-40B4-BE49-F238E27FC236}">
                <a16:creationId xmlns:a16="http://schemas.microsoft.com/office/drawing/2014/main" id="{3F92769A-4D63-3827-84D9-5C3FF01B0709}"/>
              </a:ext>
            </a:extLst>
          </p:cNvPr>
          <p:cNvGraphicFramePr/>
          <p:nvPr>
            <p:extLst>
              <p:ext uri="{D42A27DB-BD31-4B8C-83A1-F6EECF244321}">
                <p14:modId xmlns:p14="http://schemas.microsoft.com/office/powerpoint/2010/main" val="385849747"/>
              </p:ext>
            </p:extLst>
          </p:nvPr>
        </p:nvGraphicFramePr>
        <p:xfrm>
          <a:off x="128460" y="4754846"/>
          <a:ext cx="8246527" cy="94194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Q22_3" descr="A chart showing how your Trust scored for Q26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287890548"/>
              </p:ext>
            </p:extLst>
          </p:nvPr>
        </p:nvGraphicFramePr>
        <p:xfrm>
          <a:off x="128461" y="3869216"/>
          <a:ext cx="8246527" cy="88563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Q22_2" descr="A chart showing how your Trust scored for Q23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3247914447"/>
              </p:ext>
            </p:extLst>
          </p:nvPr>
        </p:nvGraphicFramePr>
        <p:xfrm>
          <a:off x="128461" y="3026898"/>
          <a:ext cx="8246527" cy="842317"/>
        </p:xfrm>
        <a:graphic>
          <a:graphicData uri="http://schemas.openxmlformats.org/drawingml/2006/chart">
            <c:chart xmlns:c="http://schemas.openxmlformats.org/drawingml/2006/chart" xmlns:r="http://schemas.openxmlformats.org/officeDocument/2006/relationships" r:id="rId5"/>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602458"/>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5. Medication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22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28461" y="1436455"/>
            <a:ext cx="8246527" cy="1548000"/>
            <a:chOff x="380078" y="1436456"/>
            <a:chExt cx="8246527" cy="1512887"/>
          </a:xfrm>
        </p:grpSpPr>
        <p:graphicFrame>
          <p:nvGraphicFramePr>
            <p:cNvPr id="15" name="Q22_1">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508756873"/>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52606"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22, Q23 and Q2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1351649552"/>
              </p:ext>
            </p:extLst>
          </p:nvPr>
        </p:nvGraphicFramePr>
        <p:xfrm>
          <a:off x="8542583" y="1767430"/>
          <a:ext cx="3405510" cy="4195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7441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3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88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30021130"/>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6302017"/>
                  </a:ext>
                </a:extLst>
              </a:tr>
            </a:tbl>
          </a:graphicData>
        </a:graphic>
      </p:graphicFrame>
    </p:spTree>
    <p:extLst>
      <p:ext uri="{BB962C8B-B14F-4D97-AF65-F5344CB8AC3E}">
        <p14:creationId xmlns:p14="http://schemas.microsoft.com/office/powerpoint/2010/main" val="885878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2786" y="578473"/>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5. Medication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22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28461" y="1436455"/>
            <a:ext cx="8246527" cy="1548000"/>
            <a:chOff x="380078" y="1436456"/>
            <a:chExt cx="8246527" cy="1512887"/>
          </a:xfrm>
        </p:grpSpPr>
        <p:graphicFrame>
          <p:nvGraphicFramePr>
            <p:cNvPr id="15" name="Q23">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3158052895"/>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52606"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22, Q23 and Q2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4268939349"/>
              </p:ext>
            </p:extLst>
          </p:nvPr>
        </p:nvGraphicFramePr>
        <p:xfrm>
          <a:off x="8542583" y="1767430"/>
          <a:ext cx="3405510" cy="1513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7441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6302017"/>
                  </a:ext>
                </a:extLst>
              </a:tr>
            </a:tbl>
          </a:graphicData>
        </a:graphic>
      </p:graphicFrame>
    </p:spTree>
    <p:extLst>
      <p:ext uri="{BB962C8B-B14F-4D97-AF65-F5344CB8AC3E}">
        <p14:creationId xmlns:p14="http://schemas.microsoft.com/office/powerpoint/2010/main" val="569575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AD814FC8-CDCA-42A8-8E2F-C4AC09EBF8F9}"/>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6" descr="A bar chart showing the range of section scores for all NHS trusts for Section 1 (Health and social care workers).">
            <a:extLst>
              <a:ext uri="{FF2B5EF4-FFF2-40B4-BE49-F238E27FC236}">
                <a16:creationId xmlns:a16="http://schemas.microsoft.com/office/drawing/2014/main" id="{D42660C7-5ED3-4A84-8745-3B5E82549385}"/>
              </a:ext>
            </a:extLst>
          </p:cNvPr>
          <p:cNvGraphicFramePr/>
          <p:nvPr>
            <p:extLst>
              <p:ext uri="{D42A27DB-BD31-4B8C-83A1-F6EECF244321}">
                <p14:modId xmlns:p14="http://schemas.microsoft.com/office/powerpoint/2010/main" val="1854709677"/>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3074567595"/>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9.1</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Better than expected</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6D784189-6DE8-0D5E-B7BE-1D5CEE27FA0B}"/>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6. Psychological Therapies </a:t>
            </a:r>
          </a:p>
        </p:txBody>
      </p:sp>
      <p:sp>
        <p:nvSpPr>
          <p:cNvPr id="4" name="TextBox 3">
            <a:extLst>
              <a:ext uri="{FF2B5EF4-FFF2-40B4-BE49-F238E27FC236}">
                <a16:creationId xmlns:a16="http://schemas.microsoft.com/office/drawing/2014/main" id="{62FA70ED-CBB2-5BFC-5D93-D1F2F9882565}"/>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578D837F-D618-FBA9-6BBD-FF8CC0435BFC}"/>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02935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33642" y="543080"/>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6. Psychological Therapies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28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59146" y="1436455"/>
            <a:ext cx="8246527" cy="1548000"/>
            <a:chOff x="380078" y="1436456"/>
            <a:chExt cx="8246527" cy="1512887"/>
          </a:xfrm>
        </p:grpSpPr>
        <p:graphicFrame>
          <p:nvGraphicFramePr>
            <p:cNvPr id="15" name="Q26">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3335418574"/>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1" name="table" descr="Number of respondents, Trust score, National average, lowest trust score, highest trust score shown for Q28 and Q29."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2190918778"/>
              </p:ext>
            </p:extLst>
          </p:nvPr>
        </p:nvGraphicFramePr>
        <p:xfrm>
          <a:off x="8548720" y="1767430"/>
          <a:ext cx="3399374" cy="1152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68281">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30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14" name="Rectangle 13">
            <a:extLst>
              <a:ext uri="{FF2B5EF4-FFF2-40B4-BE49-F238E27FC236}">
                <a16:creationId xmlns:a16="http://schemas.microsoft.com/office/drawing/2014/main" id="{E375D595-BFBD-4F4A-97EF-E8F78139FB72}"/>
              </a:ext>
            </a:extLst>
          </p:cNvPr>
          <p:cNvSpPr/>
          <p:nvPr/>
        </p:nvSpPr>
        <p:spPr>
          <a:xfrm>
            <a:off x="10546469"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Tree>
    <p:extLst>
      <p:ext uri="{BB962C8B-B14F-4D97-AF65-F5344CB8AC3E}">
        <p14:creationId xmlns:p14="http://schemas.microsoft.com/office/powerpoint/2010/main" val="693920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dirty="0">
                <a:solidFill>
                  <a:schemeClr val="bg1"/>
                </a:solidFill>
                <a:latin typeface="Arial" panose="020B0604020202020204" pitchFamily="34" charset="0"/>
                <a:cs typeface="Arial" panose="020B0604020202020204" pitchFamily="34" charset="0"/>
              </a:rPr>
              <a:t>  </a:t>
            </a:r>
          </a:p>
        </p:txBody>
      </p:sp>
      <p:sp>
        <p:nvSpPr>
          <p:cNvPr id="7" name="Title 4">
            <a:extLst>
              <a:ext uri="{FF2B5EF4-FFF2-40B4-BE49-F238E27FC236}">
                <a16:creationId xmlns:a16="http://schemas.microsoft.com/office/drawing/2014/main" id="{1E433F86-C373-E69E-B5EE-FAC26D113709}"/>
              </a:ext>
            </a:extLst>
          </p:cNvPr>
          <p:cNvSpPr>
            <a:spLocks noGrp="1"/>
          </p:cNvSpPr>
          <p:nvPr>
            <p:ph type="title"/>
          </p:nvPr>
        </p:nvSpPr>
        <p:spPr>
          <a:xfrm>
            <a:off x="589416" y="2321004"/>
            <a:ext cx="8723396" cy="1107996"/>
          </a:xfrm>
        </p:spPr>
        <p:txBody>
          <a:bodyPr/>
          <a:lstStyle/>
          <a:p>
            <a:r>
              <a:rPr lang="en-GB" b="1" dirty="0">
                <a:cs typeface="Arial" panose="020B0604020202020204" pitchFamily="34" charset="0"/>
              </a:rPr>
              <a:t>Background and methodology</a:t>
            </a:r>
            <a:endParaRPr lang="en-GB" dirty="0">
              <a:cs typeface="Arial" panose="020B0604020202020204" pitchFamily="34" charset="0"/>
            </a:endParaRPr>
          </a:p>
        </p:txBody>
      </p:sp>
      <p:sp>
        <p:nvSpPr>
          <p:cNvPr id="8" name="Title 4" descr="&#10;">
            <a:extLst>
              <a:ext uri="{FF2B5EF4-FFF2-40B4-BE49-F238E27FC236}">
                <a16:creationId xmlns:a16="http://schemas.microsoft.com/office/drawing/2014/main" id="{D22AEC95-E30D-8C9B-4157-60851964125E}"/>
              </a:ext>
            </a:extLst>
          </p:cNvPr>
          <p:cNvSpPr txBox="1">
            <a:spLocks/>
          </p:cNvSpPr>
          <p:nvPr/>
        </p:nvSpPr>
        <p:spPr>
          <a:xfrm>
            <a:off x="603484" y="2972546"/>
            <a:ext cx="7158030" cy="197432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on the Community Mental Health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navigating the report</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7" descr="A bar chart showing the range of section scores for all NHS trusts for Section 1 (Health and social care workers).">
            <a:extLst>
              <a:ext uri="{FF2B5EF4-FFF2-40B4-BE49-F238E27FC236}">
                <a16:creationId xmlns:a16="http://schemas.microsoft.com/office/drawing/2014/main" id="{EC17F370-CE30-4376-A71E-273CC8C85034}"/>
              </a:ext>
            </a:extLst>
          </p:cNvPr>
          <p:cNvGraphicFramePr/>
          <p:nvPr>
            <p:extLst>
              <p:ext uri="{D42A27DB-BD31-4B8C-83A1-F6EECF244321}">
                <p14:modId xmlns:p14="http://schemas.microsoft.com/office/powerpoint/2010/main" val="2411869693"/>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1545713910"/>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4.3</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3538E616-306C-3627-AAE3-7F3D977BBCA7}"/>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7. Crisis Care Support </a:t>
            </a:r>
          </a:p>
        </p:txBody>
      </p:sp>
      <p:sp>
        <p:nvSpPr>
          <p:cNvPr id="4" name="TextBox 3">
            <a:extLst>
              <a:ext uri="{FF2B5EF4-FFF2-40B4-BE49-F238E27FC236}">
                <a16:creationId xmlns:a16="http://schemas.microsoft.com/office/drawing/2014/main" id="{18EE2338-C693-C72C-CBC0-FDD2AD33DEF6}"/>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2C1DA93E-388E-19A8-C0AF-1E996E4B4112}"/>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918898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Q31" descr="A chart showing how your Trust scored for Q33 compared with other trusts that took part; using the ‘expected range’ analysis technique. ">
            <a:extLst>
              <a:ext uri="{FF2B5EF4-FFF2-40B4-BE49-F238E27FC236}">
                <a16:creationId xmlns:a16="http://schemas.microsoft.com/office/drawing/2014/main" id="{8B0C2B1B-3A38-4373-88AC-6004B292FD5F}"/>
              </a:ext>
            </a:extLst>
          </p:cNvPr>
          <p:cNvGraphicFramePr/>
          <p:nvPr>
            <p:extLst>
              <p:ext uri="{D42A27DB-BD31-4B8C-83A1-F6EECF244321}">
                <p14:modId xmlns:p14="http://schemas.microsoft.com/office/powerpoint/2010/main" val="2702468497"/>
              </p:ext>
            </p:extLst>
          </p:nvPr>
        </p:nvGraphicFramePr>
        <p:xfrm>
          <a:off x="140733" y="2360834"/>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2786" y="618671"/>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7. Crisis Care Support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2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40735" y="1436455"/>
            <a:ext cx="8246527" cy="1548000"/>
            <a:chOff x="380078" y="1436456"/>
            <a:chExt cx="8246527" cy="1512887"/>
          </a:xfrm>
        </p:grpSpPr>
        <p:graphicFrame>
          <p:nvGraphicFramePr>
            <p:cNvPr id="15" name="Q29">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4281952832"/>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9" name="Rectangle 18">
            <a:extLst>
              <a:ext uri="{FF2B5EF4-FFF2-40B4-BE49-F238E27FC236}">
                <a16:creationId xmlns:a16="http://schemas.microsoft.com/office/drawing/2014/main" id="{E375D595-BFBD-4F4A-97EF-E8F78139FB72}"/>
              </a:ext>
            </a:extLst>
          </p:cNvPr>
          <p:cNvSpPr/>
          <p:nvPr/>
        </p:nvSpPr>
        <p:spPr>
          <a:xfrm>
            <a:off x="10570894"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20" name="table" descr="Number of respondents, Trust score, National average, lowest trust score, highest trust score shown for Q32, Q33 Q34 and Q35."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1674505562"/>
              </p:ext>
            </p:extLst>
          </p:nvPr>
        </p:nvGraphicFramePr>
        <p:xfrm>
          <a:off x="8585541" y="1767430"/>
          <a:ext cx="3380962" cy="2449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133030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8" descr="A bar chart showing the range of section scores for all NHS trusts for Section 1 (Health and social care workers).">
            <a:extLst>
              <a:ext uri="{FF2B5EF4-FFF2-40B4-BE49-F238E27FC236}">
                <a16:creationId xmlns:a16="http://schemas.microsoft.com/office/drawing/2014/main" id="{DF93263D-A892-4AAC-A490-48554227A160}"/>
              </a:ext>
            </a:extLst>
          </p:cNvPr>
          <p:cNvGraphicFramePr/>
          <p:nvPr>
            <p:extLst>
              <p:ext uri="{D42A27DB-BD31-4B8C-83A1-F6EECF244321}">
                <p14:modId xmlns:p14="http://schemas.microsoft.com/office/powerpoint/2010/main" val="3728839097"/>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3902175003"/>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6.6</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DD863F12-AB91-AC27-41C1-E3C2432DD0AA}"/>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8. Crisis Care Access </a:t>
            </a:r>
          </a:p>
        </p:txBody>
      </p:sp>
      <p:sp>
        <p:nvSpPr>
          <p:cNvPr id="4" name="TextBox 3">
            <a:extLst>
              <a:ext uri="{FF2B5EF4-FFF2-40B4-BE49-F238E27FC236}">
                <a16:creationId xmlns:a16="http://schemas.microsoft.com/office/drawing/2014/main" id="{94705E1F-052E-10BF-CE5F-6E8EBD77E6A3}"/>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824493A9-08FA-30A3-7D70-8EE0C1444064}"/>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222896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Q30" descr="A chart showing how your Trust scored for Q33 compared with other trusts that took part; using the ‘expected range’ analysis technique. ">
            <a:extLst>
              <a:ext uri="{FF2B5EF4-FFF2-40B4-BE49-F238E27FC236}">
                <a16:creationId xmlns:a16="http://schemas.microsoft.com/office/drawing/2014/main" id="{1E350A08-35E9-64B1-E0BC-69EF22E91121}"/>
              </a:ext>
            </a:extLst>
          </p:cNvPr>
          <p:cNvGraphicFramePr/>
          <p:nvPr>
            <p:extLst>
              <p:ext uri="{D42A27DB-BD31-4B8C-83A1-F6EECF244321}">
                <p14:modId xmlns:p14="http://schemas.microsoft.com/office/powerpoint/2010/main" val="3752361480"/>
              </p:ext>
            </p:extLst>
          </p:nvPr>
        </p:nvGraphicFramePr>
        <p:xfrm>
          <a:off x="140733" y="2360834"/>
          <a:ext cx="8246527" cy="1512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618671"/>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8. Crisis Care Access</a:t>
            </a:r>
            <a:r>
              <a:rPr lang="en-GB" sz="2800" b="1" dirty="0">
                <a:solidFill>
                  <a:srgbClr val="6D276A"/>
                </a:solidFill>
                <a:latin typeface="Arial" panose="020B0604020202020204" pitchFamily="34" charset="0"/>
                <a:cs typeface="Arial" panose="020B0604020202020204" pitchFamily="34" charset="0"/>
              </a:rPr>
              <a:t> (continued)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AA373437-2041-CFB1-B005-C5D0DAC05AB2}"/>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54B97A1E-50AC-10E0-1F3E-0912B1579FC3}"/>
              </a:ext>
            </a:extLst>
          </p:cNvPr>
          <p:cNvGrpSpPr/>
          <p:nvPr/>
        </p:nvGrpSpPr>
        <p:grpSpPr>
          <a:xfrm>
            <a:off x="140735" y="1436455"/>
            <a:ext cx="8246527" cy="1548000"/>
            <a:chOff x="380078" y="1436456"/>
            <a:chExt cx="8246527" cy="1512887"/>
          </a:xfrm>
        </p:grpSpPr>
        <p:graphicFrame>
          <p:nvGraphicFramePr>
            <p:cNvPr id="5" name="Q27">
              <a:extLst>
                <a:ext uri="{FF2B5EF4-FFF2-40B4-BE49-F238E27FC236}">
                  <a16:creationId xmlns:a16="http://schemas.microsoft.com/office/drawing/2014/main" id="{BA2B238B-1CE1-045A-554C-3416524DDF91}"/>
                </a:ext>
              </a:extLst>
            </p:cNvPr>
            <p:cNvGraphicFramePr/>
            <p:nvPr>
              <p:extLst>
                <p:ext uri="{D42A27DB-BD31-4B8C-83A1-F6EECF244321}">
                  <p14:modId xmlns:p14="http://schemas.microsoft.com/office/powerpoint/2010/main" val="3075050801"/>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6" name="Rectangle 5">
              <a:extLst>
                <a:ext uri="{FF2B5EF4-FFF2-40B4-BE49-F238E27FC236}">
                  <a16:creationId xmlns:a16="http://schemas.microsoft.com/office/drawing/2014/main" id="{90B7FC57-9836-807E-45C6-F73087F7CB6E}"/>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EC86A573-788E-1504-0D9D-152199510727}"/>
              </a:ext>
            </a:extLst>
          </p:cNvPr>
          <p:cNvSpPr/>
          <p:nvPr/>
        </p:nvSpPr>
        <p:spPr>
          <a:xfrm>
            <a:off x="10570894"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CD5E1539-DEA3-958C-CD60-7C9F9CB284DE}"/>
              </a:ext>
            </a:extLst>
          </p:cNvPr>
          <p:cNvGraphicFramePr>
            <a:graphicFrameLocks noGrp="1"/>
          </p:cNvGraphicFramePr>
          <p:nvPr>
            <p:extLst>
              <p:ext uri="{D42A27DB-BD31-4B8C-83A1-F6EECF244321}">
                <p14:modId xmlns:p14="http://schemas.microsoft.com/office/powerpoint/2010/main" val="3413045133"/>
              </p:ext>
            </p:extLst>
          </p:nvPr>
        </p:nvGraphicFramePr>
        <p:xfrm>
          <a:off x="8585541" y="1767430"/>
          <a:ext cx="3380962" cy="2449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06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3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344173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9" descr="A bar chart showing the range of section scores for all NHS trusts for Section 1 (Health and social care workers).">
            <a:extLst>
              <a:ext uri="{FF2B5EF4-FFF2-40B4-BE49-F238E27FC236}">
                <a16:creationId xmlns:a16="http://schemas.microsoft.com/office/drawing/2014/main" id="{E3A41BE6-0CA2-452B-8D8E-1D36E9B8FBBB}"/>
              </a:ext>
            </a:extLst>
          </p:cNvPr>
          <p:cNvGraphicFramePr/>
          <p:nvPr>
            <p:extLst>
              <p:ext uri="{D42A27DB-BD31-4B8C-83A1-F6EECF244321}">
                <p14:modId xmlns:p14="http://schemas.microsoft.com/office/powerpoint/2010/main" val="3258922559"/>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3455771268"/>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3.3</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11A0AD7A-E686-2E9E-FD31-E68DC8B6F60F}"/>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9. </a:t>
            </a:r>
            <a:r>
              <a:rPr kumimoji="0" lang="en-GB" sz="2800" b="1" i="0" u="none" strike="noStrike" kern="1200" cap="none" spc="0" normalizeH="0" baseline="0" noProof="0" dirty="0">
                <a:ln>
                  <a:noFill/>
                </a:ln>
                <a:solidFill>
                  <a:srgbClr val="6D276A"/>
                </a:solidFill>
                <a:effectLst/>
                <a:uLnTx/>
                <a:uFillTx/>
                <a:latin typeface="Arial"/>
                <a:ea typeface="+mj-ea"/>
                <a:cs typeface="+mj-cs"/>
              </a:rPr>
              <a:t>Support with other areas of life</a:t>
            </a:r>
            <a:endParaRPr lang="en-GB" dirty="0"/>
          </a:p>
        </p:txBody>
      </p:sp>
      <p:sp>
        <p:nvSpPr>
          <p:cNvPr id="4" name="TextBox 3">
            <a:extLst>
              <a:ext uri="{FF2B5EF4-FFF2-40B4-BE49-F238E27FC236}">
                <a16:creationId xmlns:a16="http://schemas.microsoft.com/office/drawing/2014/main" id="{360C8251-78A5-4A33-2B34-900B1371AB92}"/>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6DD0F7A1-BDED-7ACE-E88A-DA1377367AA3}"/>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317568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Q33_2" descr="A chart showing how your Trust scored for Q26 compared with other trusts that took part; using the ‘expected range’ analysis technique. ">
            <a:extLst>
              <a:ext uri="{FF2B5EF4-FFF2-40B4-BE49-F238E27FC236}">
                <a16:creationId xmlns:a16="http://schemas.microsoft.com/office/drawing/2014/main" id="{A8D6B671-8F64-0C01-930F-7B74A8A4373A}"/>
              </a:ext>
            </a:extLst>
          </p:cNvPr>
          <p:cNvGraphicFramePr/>
          <p:nvPr>
            <p:extLst>
              <p:ext uri="{D42A27DB-BD31-4B8C-83A1-F6EECF244321}">
                <p14:modId xmlns:p14="http://schemas.microsoft.com/office/powerpoint/2010/main" val="99829013"/>
              </p:ext>
            </p:extLst>
          </p:nvPr>
        </p:nvGraphicFramePr>
        <p:xfrm>
          <a:off x="128461" y="3073432"/>
          <a:ext cx="8246527" cy="85949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Q33_4">
            <a:extLst>
              <a:ext uri="{FF2B5EF4-FFF2-40B4-BE49-F238E27FC236}">
                <a16:creationId xmlns:a16="http://schemas.microsoft.com/office/drawing/2014/main" id="{073FC890-ED7A-3031-D3E8-6683F2ADDC98}"/>
              </a:ext>
            </a:extLst>
          </p:cNvPr>
          <p:cNvGraphicFramePr/>
          <p:nvPr>
            <p:extLst>
              <p:ext uri="{D42A27DB-BD31-4B8C-83A1-F6EECF244321}">
                <p14:modId xmlns:p14="http://schemas.microsoft.com/office/powerpoint/2010/main" val="1858141764"/>
              </p:ext>
            </p:extLst>
          </p:nvPr>
        </p:nvGraphicFramePr>
        <p:xfrm>
          <a:off x="148460" y="4829912"/>
          <a:ext cx="8246527" cy="91255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Q33_3" descr="A chart showing how your Trust scored for Q26 compared with other trusts that took part; using the ‘expected range’ analysis technique. ">
            <a:extLst>
              <a:ext uri="{FF2B5EF4-FFF2-40B4-BE49-F238E27FC236}">
                <a16:creationId xmlns:a16="http://schemas.microsoft.com/office/drawing/2014/main" id="{A99DDBBF-7EE3-D8D8-E73C-A6B1BED4C4C7}"/>
              </a:ext>
            </a:extLst>
          </p:cNvPr>
          <p:cNvGraphicFramePr/>
          <p:nvPr>
            <p:extLst>
              <p:ext uri="{D42A27DB-BD31-4B8C-83A1-F6EECF244321}">
                <p14:modId xmlns:p14="http://schemas.microsoft.com/office/powerpoint/2010/main" val="929452536"/>
              </p:ext>
            </p:extLst>
          </p:nvPr>
        </p:nvGraphicFramePr>
        <p:xfrm>
          <a:off x="128460" y="3932923"/>
          <a:ext cx="8246527" cy="896989"/>
        </p:xfrm>
        <a:graphic>
          <a:graphicData uri="http://schemas.openxmlformats.org/drawingml/2006/chart">
            <c:chart xmlns:c="http://schemas.openxmlformats.org/drawingml/2006/chart" xmlns:r="http://schemas.openxmlformats.org/officeDocument/2006/relationships" r:id="rId5"/>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33642" y="572777"/>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9. </a:t>
            </a:r>
            <a:r>
              <a:rPr lang="en-GB" sz="2800" b="1" dirty="0">
                <a:solidFill>
                  <a:srgbClr val="6D276A"/>
                </a:solidFill>
                <a:latin typeface="Arial" panose="020B0604020202020204" pitchFamily="34" charset="0"/>
                <a:cs typeface="Arial" panose="020B0604020202020204" pitchFamily="34" charset="0"/>
              </a:rPr>
              <a:t>Support with other areas of life (continued)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6" name="Q33_1">
            <a:extLst>
              <a:ext uri="{FF2B5EF4-FFF2-40B4-BE49-F238E27FC236}">
                <a16:creationId xmlns:a16="http://schemas.microsoft.com/office/drawing/2014/main" id="{1FEB6F67-403A-596D-B3E3-FEEB60B5A98B}"/>
              </a:ext>
            </a:extLst>
          </p:cNvPr>
          <p:cNvGraphicFramePr/>
          <p:nvPr>
            <p:extLst>
              <p:ext uri="{D42A27DB-BD31-4B8C-83A1-F6EECF244321}">
                <p14:modId xmlns:p14="http://schemas.microsoft.com/office/powerpoint/2010/main" val="1470930800"/>
              </p:ext>
            </p:extLst>
          </p:nvPr>
        </p:nvGraphicFramePr>
        <p:xfrm>
          <a:off x="128461" y="1500252"/>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5" name="Title 6">
            <a:extLst>
              <a:ext uri="{FF2B5EF4-FFF2-40B4-BE49-F238E27FC236}">
                <a16:creationId xmlns:a16="http://schemas.microsoft.com/office/drawing/2014/main" id="{7156DF23-7D52-F648-C199-02892D9D992C}"/>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8" name="Rectangle 7">
            <a:extLst>
              <a:ext uri="{FF2B5EF4-FFF2-40B4-BE49-F238E27FC236}">
                <a16:creationId xmlns:a16="http://schemas.microsoft.com/office/drawing/2014/main" id="{FE94B693-F92F-3B2F-D5F9-453910E875E7}"/>
              </a:ext>
            </a:extLst>
          </p:cNvPr>
          <p:cNvSpPr/>
          <p:nvPr/>
        </p:nvSpPr>
        <p:spPr>
          <a:xfrm>
            <a:off x="6433906" y="1923630"/>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14566416-60E9-DC78-D315-E1B57170A4B6}"/>
              </a:ext>
            </a:extLst>
          </p:cNvPr>
          <p:cNvSpPr/>
          <p:nvPr/>
        </p:nvSpPr>
        <p:spPr>
          <a:xfrm>
            <a:off x="10552606"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0" name="table" descr="Number of respondents, Trust score, National average, lowest trust score, highest trust score shown for Q22, Q23 and Q26." title="Summary of scores">
            <a:extLst>
              <a:ext uri="{FF2B5EF4-FFF2-40B4-BE49-F238E27FC236}">
                <a16:creationId xmlns:a16="http://schemas.microsoft.com/office/drawing/2014/main" id="{774AC64C-23A3-6EAD-A148-8590D4B7062C}"/>
              </a:ext>
            </a:extLst>
          </p:cNvPr>
          <p:cNvGraphicFramePr>
            <a:graphicFrameLocks noGrp="1"/>
          </p:cNvGraphicFramePr>
          <p:nvPr>
            <p:extLst>
              <p:ext uri="{D42A27DB-BD31-4B8C-83A1-F6EECF244321}">
                <p14:modId xmlns:p14="http://schemas.microsoft.com/office/powerpoint/2010/main" val="155991476"/>
              </p:ext>
            </p:extLst>
          </p:nvPr>
        </p:nvGraphicFramePr>
        <p:xfrm>
          <a:off x="8542583" y="1767430"/>
          <a:ext cx="3405510" cy="422325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7441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49488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54004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5899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132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271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53940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0.7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42530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48909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30021130"/>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6302017"/>
                  </a:ext>
                </a:extLst>
              </a:tr>
            </a:tbl>
          </a:graphicData>
        </a:graphic>
      </p:graphicFrame>
      <p:sp>
        <p:nvSpPr>
          <p:cNvPr id="3" name="Rectangle 2">
            <a:extLst>
              <a:ext uri="{FF2B5EF4-FFF2-40B4-BE49-F238E27FC236}">
                <a16:creationId xmlns:a16="http://schemas.microsoft.com/office/drawing/2014/main" id="{7BB05F1C-8EB5-4F6F-BF10-CDAE0188E3CB}"/>
              </a:ext>
            </a:extLst>
          </p:cNvPr>
          <p:cNvSpPr/>
          <p:nvPr/>
        </p:nvSpPr>
        <p:spPr>
          <a:xfrm>
            <a:off x="6434960" y="191743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744118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Q32">
            <a:extLst>
              <a:ext uri="{FF2B5EF4-FFF2-40B4-BE49-F238E27FC236}">
                <a16:creationId xmlns:a16="http://schemas.microsoft.com/office/drawing/2014/main" id="{63FD3186-3614-72E7-8B2F-321EB2B17791}"/>
              </a:ext>
            </a:extLst>
          </p:cNvPr>
          <p:cNvGraphicFramePr/>
          <p:nvPr>
            <p:extLst>
              <p:ext uri="{D42A27DB-BD31-4B8C-83A1-F6EECF244321}">
                <p14:modId xmlns:p14="http://schemas.microsoft.com/office/powerpoint/2010/main" val="248382351"/>
              </p:ext>
            </p:extLst>
          </p:nvPr>
        </p:nvGraphicFramePr>
        <p:xfrm>
          <a:off x="128461" y="1500251"/>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24498" y="554859"/>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9. </a:t>
            </a:r>
            <a:r>
              <a:rPr lang="en-GB" sz="2800" b="1" dirty="0">
                <a:solidFill>
                  <a:srgbClr val="6D276A"/>
                </a:solidFill>
                <a:latin typeface="Arial" panose="020B0604020202020204" pitchFamily="34" charset="0"/>
                <a:cs typeface="Arial" panose="020B0604020202020204" pitchFamily="34" charset="0"/>
              </a:rPr>
              <a:t>Support with other areas of life (continued)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3" name="Q34">
            <a:extLst>
              <a:ext uri="{FF2B5EF4-FFF2-40B4-BE49-F238E27FC236}">
                <a16:creationId xmlns:a16="http://schemas.microsoft.com/office/drawing/2014/main" id="{7B2F8C84-FB1B-7805-1F1A-2E503711EABD}"/>
              </a:ext>
            </a:extLst>
          </p:cNvPr>
          <p:cNvGraphicFramePr/>
          <p:nvPr>
            <p:extLst>
              <p:ext uri="{D42A27DB-BD31-4B8C-83A1-F6EECF244321}">
                <p14:modId xmlns:p14="http://schemas.microsoft.com/office/powerpoint/2010/main" val="2382708336"/>
              </p:ext>
            </p:extLst>
          </p:nvPr>
        </p:nvGraphicFramePr>
        <p:xfrm>
          <a:off x="128461" y="3048251"/>
          <a:ext cx="8246527" cy="953063"/>
        </p:xfrm>
        <a:graphic>
          <a:graphicData uri="http://schemas.openxmlformats.org/drawingml/2006/chart">
            <c:chart xmlns:c="http://schemas.openxmlformats.org/drawingml/2006/chart" xmlns:r="http://schemas.openxmlformats.org/officeDocument/2006/relationships" r:id="rId4"/>
          </a:graphicData>
        </a:graphic>
      </p:graphicFrame>
      <p:sp>
        <p:nvSpPr>
          <p:cNvPr id="12" name="Title 6">
            <a:extLst>
              <a:ext uri="{FF2B5EF4-FFF2-40B4-BE49-F238E27FC236}">
                <a16:creationId xmlns:a16="http://schemas.microsoft.com/office/drawing/2014/main" id="{E68D79E7-9978-A0B3-C76E-262D000C806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5" name="Rectangle 14">
            <a:extLst>
              <a:ext uri="{FF2B5EF4-FFF2-40B4-BE49-F238E27FC236}">
                <a16:creationId xmlns:a16="http://schemas.microsoft.com/office/drawing/2014/main" id="{0F9573D6-D1CB-4FBF-AA9A-CA750B17138F}"/>
              </a:ext>
            </a:extLst>
          </p:cNvPr>
          <p:cNvSpPr/>
          <p:nvPr/>
        </p:nvSpPr>
        <p:spPr>
          <a:xfrm>
            <a:off x="6434960" y="191743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D7F09D39-61C8-A063-B371-89535233C535}"/>
              </a:ext>
            </a:extLst>
          </p:cNvPr>
          <p:cNvSpPr/>
          <p:nvPr/>
        </p:nvSpPr>
        <p:spPr>
          <a:xfrm>
            <a:off x="10431780" y="1555169"/>
            <a:ext cx="141001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5" name="table" descr="Number of respondents, Trust score, National average, lowest trust score, highest trust score shown for Q32, Q33 Q34 and Q35." title="Summary of scores">
            <a:extLst>
              <a:ext uri="{FF2B5EF4-FFF2-40B4-BE49-F238E27FC236}">
                <a16:creationId xmlns:a16="http://schemas.microsoft.com/office/drawing/2014/main" id="{7D252000-BAD8-1FA1-B7E2-6ED50BE7773E}"/>
              </a:ext>
            </a:extLst>
          </p:cNvPr>
          <p:cNvGraphicFramePr>
            <a:graphicFrameLocks noGrp="1"/>
          </p:cNvGraphicFramePr>
          <p:nvPr>
            <p:extLst>
              <p:ext uri="{D42A27DB-BD31-4B8C-83A1-F6EECF244321}">
                <p14:modId xmlns:p14="http://schemas.microsoft.com/office/powerpoint/2010/main" val="2719923754"/>
              </p:ext>
            </p:extLst>
          </p:nvPr>
        </p:nvGraphicFramePr>
        <p:xfrm>
          <a:off x="8497598" y="1819951"/>
          <a:ext cx="3344200" cy="2489012"/>
        </p:xfrm>
        <a:graphic>
          <a:graphicData uri="http://schemas.openxmlformats.org/drawingml/2006/table">
            <a:tbl>
              <a:tblPr firstRow="1" bandRow="1">
                <a:tableStyleId>{5940675A-B579-460E-94D1-54222C63F5DA}</a:tableStyleId>
              </a:tblPr>
              <a:tblGrid>
                <a:gridCol w="75520">
                  <a:extLst>
                    <a:ext uri="{9D8B030D-6E8A-4147-A177-3AD203B41FA5}">
                      <a16:colId xmlns:a16="http://schemas.microsoft.com/office/drawing/2014/main" val="3601460425"/>
                    </a:ext>
                  </a:extLst>
                </a:gridCol>
                <a:gridCol w="712756">
                  <a:extLst>
                    <a:ext uri="{9D8B030D-6E8A-4147-A177-3AD203B41FA5}">
                      <a16:colId xmlns:a16="http://schemas.microsoft.com/office/drawing/2014/main" val="4049772561"/>
                    </a:ext>
                  </a:extLst>
                </a:gridCol>
                <a:gridCol w="709449">
                  <a:extLst>
                    <a:ext uri="{9D8B030D-6E8A-4147-A177-3AD203B41FA5}">
                      <a16:colId xmlns:a16="http://schemas.microsoft.com/office/drawing/2014/main" val="761297345"/>
                    </a:ext>
                  </a:extLst>
                </a:gridCol>
                <a:gridCol w="425669">
                  <a:extLst>
                    <a:ext uri="{9D8B030D-6E8A-4147-A177-3AD203B41FA5}">
                      <a16:colId xmlns:a16="http://schemas.microsoft.com/office/drawing/2014/main" val="2986169346"/>
                    </a:ext>
                  </a:extLst>
                </a:gridCol>
                <a:gridCol w="490640">
                  <a:extLst>
                    <a:ext uri="{9D8B030D-6E8A-4147-A177-3AD203B41FA5}">
                      <a16:colId xmlns:a16="http://schemas.microsoft.com/office/drawing/2014/main" val="2645485451"/>
                    </a:ext>
                  </a:extLst>
                </a:gridCol>
                <a:gridCol w="471056">
                  <a:extLst>
                    <a:ext uri="{9D8B030D-6E8A-4147-A177-3AD203B41FA5}">
                      <a16:colId xmlns:a16="http://schemas.microsoft.com/office/drawing/2014/main" val="457178370"/>
                    </a:ext>
                  </a:extLst>
                </a:gridCol>
                <a:gridCol w="459110">
                  <a:extLst>
                    <a:ext uri="{9D8B030D-6E8A-4147-A177-3AD203B41FA5}">
                      <a16:colId xmlns:a16="http://schemas.microsoft.com/office/drawing/2014/main" val="1607234817"/>
                    </a:ext>
                  </a:extLst>
                </a:gridCol>
              </a:tblGrid>
              <a:tr h="576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6501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278860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10" descr="A bar chart showing the range of section scores for all NHS trusts for Section 1 (Health and social care workers).">
            <a:extLst>
              <a:ext uri="{FF2B5EF4-FFF2-40B4-BE49-F238E27FC236}">
                <a16:creationId xmlns:a16="http://schemas.microsoft.com/office/drawing/2014/main" id="{5ED4F331-A583-4F65-902A-178620AC5A94}"/>
              </a:ext>
            </a:extLst>
          </p:cNvPr>
          <p:cNvGraphicFramePr/>
          <p:nvPr>
            <p:extLst>
              <p:ext uri="{D42A27DB-BD31-4B8C-83A1-F6EECF244321}">
                <p14:modId xmlns:p14="http://schemas.microsoft.com/office/powerpoint/2010/main" val="324593717"/>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1922352001"/>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3.9</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F18EA536-389A-E37D-D02B-4ABEF5C42957}"/>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10. Support in accessing care </a:t>
            </a:r>
            <a:endParaRPr lang="en-GB" dirty="0"/>
          </a:p>
        </p:txBody>
      </p:sp>
      <p:sp>
        <p:nvSpPr>
          <p:cNvPr id="4" name="TextBox 3">
            <a:extLst>
              <a:ext uri="{FF2B5EF4-FFF2-40B4-BE49-F238E27FC236}">
                <a16:creationId xmlns:a16="http://schemas.microsoft.com/office/drawing/2014/main" id="{4F3C1DD0-B60A-A6F3-3BCD-B29DB5AF541B}"/>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6153DF94-54B1-8608-7DC0-138D0145D3EB}"/>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921590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Q38" descr="A chart showing how your Trust scored for Q33 compared with other trusts that took part; using the ‘expected range’ analysis technique. ">
            <a:extLst>
              <a:ext uri="{FF2B5EF4-FFF2-40B4-BE49-F238E27FC236}">
                <a16:creationId xmlns:a16="http://schemas.microsoft.com/office/drawing/2014/main" id="{B4F303F7-77CF-F3F5-A32A-E334622D4E28}"/>
              </a:ext>
            </a:extLst>
          </p:cNvPr>
          <p:cNvGraphicFramePr/>
          <p:nvPr>
            <p:extLst>
              <p:ext uri="{D42A27DB-BD31-4B8C-83A1-F6EECF244321}">
                <p14:modId xmlns:p14="http://schemas.microsoft.com/office/powerpoint/2010/main" val="1872867593"/>
              </p:ext>
            </p:extLst>
          </p:nvPr>
        </p:nvGraphicFramePr>
        <p:xfrm>
          <a:off x="140734" y="2567588"/>
          <a:ext cx="8246527" cy="1356432"/>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10. Support in accessing care </a:t>
            </a:r>
            <a:r>
              <a:rPr lang="en-GB" sz="2800" b="1" dirty="0">
                <a:solidFill>
                  <a:srgbClr val="6D276A"/>
                </a:solidFill>
                <a:latin typeface="Arial" panose="020B0604020202020204" pitchFamily="34" charset="0"/>
                <a:cs typeface="Arial" panose="020B0604020202020204" pitchFamily="34" charset="0"/>
              </a:rPr>
              <a:t>(continued)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3C7531B4-47E6-86A3-908A-BA7F3284CF55}"/>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6D53A79D-FB4F-1B82-0EAB-F3503903BB6F}"/>
              </a:ext>
            </a:extLst>
          </p:cNvPr>
          <p:cNvGrpSpPr/>
          <p:nvPr/>
        </p:nvGrpSpPr>
        <p:grpSpPr>
          <a:xfrm>
            <a:off x="140735" y="1436455"/>
            <a:ext cx="8246527" cy="1548000"/>
            <a:chOff x="380078" y="1436456"/>
            <a:chExt cx="8246527" cy="1512887"/>
          </a:xfrm>
        </p:grpSpPr>
        <p:graphicFrame>
          <p:nvGraphicFramePr>
            <p:cNvPr id="5" name="Q35">
              <a:extLst>
                <a:ext uri="{FF2B5EF4-FFF2-40B4-BE49-F238E27FC236}">
                  <a16:creationId xmlns:a16="http://schemas.microsoft.com/office/drawing/2014/main" id="{AB05D894-7E21-E040-68B6-54FA5A995A5B}"/>
                </a:ext>
              </a:extLst>
            </p:cNvPr>
            <p:cNvGraphicFramePr/>
            <p:nvPr>
              <p:extLst>
                <p:ext uri="{D42A27DB-BD31-4B8C-83A1-F6EECF244321}">
                  <p14:modId xmlns:p14="http://schemas.microsoft.com/office/powerpoint/2010/main" val="4101323755"/>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6" name="Rectangle 5">
              <a:extLst>
                <a:ext uri="{FF2B5EF4-FFF2-40B4-BE49-F238E27FC236}">
                  <a16:creationId xmlns:a16="http://schemas.microsoft.com/office/drawing/2014/main" id="{FE7067F3-21D6-B9D7-D72D-4061FEF40C0E}"/>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6F3A8FA8-6285-6038-7863-8829FE8C9515}"/>
              </a:ext>
            </a:extLst>
          </p:cNvPr>
          <p:cNvSpPr/>
          <p:nvPr/>
        </p:nvSpPr>
        <p:spPr>
          <a:xfrm>
            <a:off x="10580038"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182171B3-2250-7044-FAC9-909504F6230A}"/>
              </a:ext>
            </a:extLst>
          </p:cNvPr>
          <p:cNvGraphicFramePr>
            <a:graphicFrameLocks noGrp="1"/>
          </p:cNvGraphicFramePr>
          <p:nvPr>
            <p:extLst>
              <p:ext uri="{D42A27DB-BD31-4B8C-83A1-F6EECF244321}">
                <p14:modId xmlns:p14="http://schemas.microsoft.com/office/powerpoint/2010/main" val="313324315"/>
              </p:ext>
            </p:extLst>
          </p:nvPr>
        </p:nvGraphicFramePr>
        <p:xfrm>
          <a:off x="8585541" y="1767430"/>
          <a:ext cx="3380962" cy="2431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06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98720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11" descr="A bar chart showing the range of section scores for all NHS trusts for Section 1 (Health and social care workers).">
            <a:extLst>
              <a:ext uri="{FF2B5EF4-FFF2-40B4-BE49-F238E27FC236}">
                <a16:creationId xmlns:a16="http://schemas.microsoft.com/office/drawing/2014/main" id="{3ECD1324-4A8A-48B7-BBA5-CE02E1EFEFE0}"/>
              </a:ext>
            </a:extLst>
          </p:cNvPr>
          <p:cNvGraphicFramePr/>
          <p:nvPr>
            <p:extLst>
              <p:ext uri="{D42A27DB-BD31-4B8C-83A1-F6EECF244321}">
                <p14:modId xmlns:p14="http://schemas.microsoft.com/office/powerpoint/2010/main" val="2113387447"/>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2546650761"/>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6.6</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Much worse than expected</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EF006DC7-D6F0-5FE1-BB6C-9B1012B531A7}"/>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11. Respect, dignity and compassion </a:t>
            </a:r>
            <a:endParaRPr lang="en-GB" dirty="0"/>
          </a:p>
        </p:txBody>
      </p:sp>
      <p:sp>
        <p:nvSpPr>
          <p:cNvPr id="4" name="TextBox 3">
            <a:extLst>
              <a:ext uri="{FF2B5EF4-FFF2-40B4-BE49-F238E27FC236}">
                <a16:creationId xmlns:a16="http://schemas.microsoft.com/office/drawing/2014/main" id="{FC330F7C-3C5E-661B-E981-B2994FC2FAF1}"/>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A51C7BDA-ECF1-E167-2CB3-0738D562DF6C}"/>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381705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a:xfrm>
            <a:off x="515938" y="595376"/>
            <a:ext cx="11417697" cy="654856"/>
          </a:xfrm>
        </p:spPr>
        <p:txBody>
          <a:bodyPr>
            <a:normAutofit/>
          </a:bodyPr>
          <a:lstStyle/>
          <a:p>
            <a:r>
              <a:rPr lang="en-GB" dirty="0"/>
              <a:t>Background and methodology</a:t>
            </a:r>
          </a:p>
        </p:txBody>
      </p:sp>
      <p:sp>
        <p:nvSpPr>
          <p:cNvPr id="14" name="TextBox 13">
            <a:extLst>
              <a:ext uri="{FF2B5EF4-FFF2-40B4-BE49-F238E27FC236}">
                <a16:creationId xmlns:a16="http://schemas.microsoft.com/office/drawing/2014/main" id="{0F4AE1C8-8D93-48B5-BADE-2E19C3A340E4}"/>
              </a:ext>
            </a:extLst>
          </p:cNvPr>
          <p:cNvSpPr txBox="1"/>
          <p:nvPr/>
        </p:nvSpPr>
        <p:spPr>
          <a:xfrm>
            <a:off x="515938" y="1175657"/>
            <a:ext cx="11268000" cy="5317218"/>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a:t>
            </a:r>
            <a:r>
              <a:rPr lang="en-US" sz="1200" dirty="0">
                <a:latin typeface="Arial" panose="020B0604020202020204" pitchFamily="34" charset="0"/>
                <a:cs typeface="Arial" panose="020B0604020202020204" pitchFamily="34" charset="0"/>
              </a:rPr>
              <a:t>Community Mental Health Survey</a:t>
            </a:r>
            <a:r>
              <a:rPr lang="en-GB" sz="1200" dirty="0">
                <a:latin typeface="Arial" panose="020B0604020202020204" pitchFamily="34" charset="0"/>
                <a:cs typeface="Arial" panose="020B0604020202020204" pitchFamily="34" charset="0"/>
              </a:rPr>
              <a:t> has been conducted almost every year since 2004. CQC use the results from the survey in its </a:t>
            </a:r>
            <a:r>
              <a:rPr lang="en-US" sz="1200" dirty="0">
                <a:latin typeface="Arial" panose="020B0604020202020204" pitchFamily="34" charset="0"/>
                <a:cs typeface="Arial" panose="020B0604020202020204" pitchFamily="34" charset="0"/>
              </a:rPr>
              <a:t>assessment of mental health trusts in England. </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p>
          <a:p>
            <a:pPr>
              <a:spcBef>
                <a:spcPts val="600"/>
              </a:spcBef>
              <a:spcAft>
                <a:spcPts val="600"/>
              </a:spcAft>
            </a:pPr>
            <a:r>
              <a:rPr lang="en-US" sz="1600" b="1" dirty="0">
                <a:latin typeface="Arial" panose="020B0604020202020204" pitchFamily="34" charset="0"/>
                <a:cs typeface="Arial" panose="020B0604020202020204" pitchFamily="34" charset="0"/>
              </a:rPr>
              <a:t>Community Mental Health Survey</a:t>
            </a: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Survey Coordination Centre (SCC) at Picker Institute.  </a:t>
            </a:r>
          </a:p>
          <a:p>
            <a:pPr>
              <a:spcBef>
                <a:spcPts val="600"/>
              </a:spcBef>
              <a:spcAft>
                <a:spcPts val="600"/>
              </a:spcAft>
            </a:pPr>
            <a:r>
              <a:rPr lang="en-GB" sz="1200" dirty="0">
                <a:latin typeface="Arial" panose="020B0604020202020204" pitchFamily="34" charset="0"/>
                <a:cs typeface="Arial" panose="020B0604020202020204" pitchFamily="34" charset="0"/>
              </a:rPr>
              <a:t>A total of 76,581 community mental health service users were invited to participate in the survey across 53 NHS trusts. </a:t>
            </a:r>
          </a:p>
          <a:p>
            <a:pPr>
              <a:spcBef>
                <a:spcPts val="600"/>
              </a:spcBef>
              <a:spcAft>
                <a:spcPts val="600"/>
              </a:spcAft>
            </a:pPr>
            <a:r>
              <a:rPr lang="en-US" sz="1200" dirty="0">
                <a:effectLst/>
                <a:latin typeface="Arial" panose="020B0604020202020204" pitchFamily="34" charset="0"/>
                <a:cs typeface="Arial" panose="020B0604020202020204" pitchFamily="34" charset="0"/>
              </a:rPr>
              <a:t>Completed responses were received from 1,034 </a:t>
            </a:r>
            <a:r>
              <a:rPr lang="en-US" sz="1200" dirty="0">
                <a:latin typeface="Arial" panose="020B0604020202020204" pitchFamily="34" charset="0"/>
                <a:cs typeface="Arial" panose="020B0604020202020204" pitchFamily="34" charset="0"/>
              </a:rPr>
              <a:t>Child and Adolescent Mental Health service users, an adjusted* response rate 17%, 10,754 Adult Mental Health Service users, response rate 19% and 2,640 Older People’s Mental Health Service users, response rate 23%.</a:t>
            </a:r>
          </a:p>
          <a:p>
            <a:pPr>
              <a:spcBef>
                <a:spcPts val="600"/>
              </a:spcBef>
              <a:spcAft>
                <a:spcPts val="600"/>
              </a:spcAft>
            </a:pPr>
            <a:r>
              <a:rPr lang="en-US" sz="1200" dirty="0">
                <a:latin typeface="Arial" panose="020B0604020202020204" pitchFamily="34" charset="0"/>
                <a:cs typeface="Arial" panose="020B0604020202020204" pitchFamily="34" charset="0"/>
              </a:rPr>
              <a:t>Service users aged 16 and over were eligible to participate in the survey if they were receiving care or treatment for a mental health condition and were seen face-to-face at the trust, via video conference or telephone between 1 April 2024 and 31 May 2024. </a:t>
            </a:r>
          </a:p>
          <a:p>
            <a:pPr>
              <a:spcBef>
                <a:spcPts val="600"/>
              </a:spcBef>
              <a:spcAft>
                <a:spcPts val="600"/>
              </a:spcAft>
            </a:pPr>
            <a:r>
              <a:rPr lang="en-US" sz="1200" dirty="0">
                <a:latin typeface="Arial" panose="020B0604020202020204" pitchFamily="34" charset="0"/>
                <a:cs typeface="Arial" panose="020B0604020202020204" pitchFamily="34" charset="0"/>
              </a:rPr>
              <a:t>For more information on the sampling criteria for the survey, please refer to the sampling instructions detailed in the ‘Further information’ section. Fieldwork for the survey (the time during which questionnaires were sent out and returned) took place between August and December 2024.</a:t>
            </a:r>
          </a:p>
          <a:p>
            <a:pPr>
              <a:spcBef>
                <a:spcPts val="600"/>
              </a:spcBef>
              <a:spcAft>
                <a:spcPts val="600"/>
              </a:spcAft>
            </a:pPr>
            <a:r>
              <a:rPr lang="en-GB" sz="1600" b="1" dirty="0">
                <a:latin typeface="Arial" panose="020B0604020202020204" pitchFamily="34" charset="0"/>
                <a:cs typeface="Arial" panose="020B0604020202020204" pitchFamily="34" charset="0"/>
              </a:rPr>
              <a:t>Assessment Service Groups</a:t>
            </a:r>
          </a:p>
          <a:p>
            <a:pPr>
              <a:spcBef>
                <a:spcPts val="600"/>
              </a:spcBef>
              <a:spcAft>
                <a:spcPts val="600"/>
              </a:spcAft>
            </a:pPr>
            <a:r>
              <a:rPr lang="en-GB" sz="1200" dirty="0">
                <a:latin typeface="Arial" panose="020B0604020202020204" pitchFamily="34" charset="0"/>
                <a:cs typeface="Arial" panose="020B0604020202020204" pitchFamily="34" charset="0"/>
              </a:rPr>
              <a:t>The 2024 Community Mental Health Survey includes an additional sampling variable which is used for reporting. Trusts were requested to share data on the type of service a service user was primarily accessing during the sample period. This new variable has three categories, mapped to the three Assessment Service Groups: Child and Adolescent Mental Health Services (CAMHS), Adult Mental Health Services (AMHS), and Older People’s Mental Health Services (OPMHS). </a:t>
            </a:r>
          </a:p>
          <a:p>
            <a:pPr>
              <a:spcBef>
                <a:spcPts val="600"/>
              </a:spcBef>
              <a:spcAft>
                <a:spcPts val="600"/>
              </a:spcAft>
            </a:pPr>
            <a:r>
              <a:rPr lang="en-GB" sz="1200" dirty="0">
                <a:latin typeface="Arial" panose="020B0604020202020204" pitchFamily="34" charset="0"/>
                <a:cs typeface="Arial" panose="020B0604020202020204" pitchFamily="34" charset="0"/>
              </a:rPr>
              <a:t>Analysis of this data is presented in this report for each of the evaluative questions in the survey. </a:t>
            </a:r>
          </a:p>
          <a:p>
            <a:pPr>
              <a:spcBef>
                <a:spcPts val="600"/>
              </a:spcBef>
              <a:spcAft>
                <a:spcPts val="600"/>
              </a:spcAft>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and for more information on the Community Mental Health Survey please visit the </a:t>
            </a:r>
            <a:r>
              <a:rPr lang="en-GB" sz="1200" dirty="0">
                <a:solidFill>
                  <a:schemeClr val="accent5">
                    <a:lumMod val="75000"/>
                  </a:schemeClr>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NHS Survey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the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pPr>
            <a:endParaRPr lang="en-GB" sz="1100" dirty="0">
              <a:latin typeface="Arial" panose="020B0604020202020204" pitchFamily="34" charset="0"/>
              <a:cs typeface="Arial" panose="020B0604020202020204" pitchFamily="34" charset="0"/>
            </a:endParaRPr>
          </a:p>
          <a:p>
            <a:pPr>
              <a:spcBef>
                <a:spcPts val="600"/>
              </a:spcBef>
              <a:spcAft>
                <a:spcPts val="600"/>
              </a:spcAft>
            </a:pPr>
            <a:r>
              <a:rPr lang="en-GB" sz="1100" dirty="0">
                <a:latin typeface="Arial" panose="020B0604020202020204" pitchFamily="34" charset="0"/>
                <a:cs typeface="Arial" panose="020B0604020202020204" pitchFamily="34" charset="0"/>
              </a:rPr>
              <a:t>*The adjusted base is calculated by subtracting the number of questionnaires returned as undeliverable, or if someone had died, from the total number of questionnaires sent out. The adjusted response rate is then calculated by dividing the number of returned useable questionnaires by the adjusted base.</a:t>
            </a:r>
            <a:endParaRPr lang="en-GB" sz="1600" b="1" dirty="0">
              <a:latin typeface="Arial" panose="020B0604020202020204" pitchFamily="34" charset="0"/>
              <a:cs typeface="Arial" panose="020B0604020202020204" pitchFamily="34" charset="0"/>
            </a:endParaRPr>
          </a:p>
        </p:txBody>
      </p:sp>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Q40" descr="A chart showing how your Trust scored for Q37 compared with other trusts that took part; using the ‘expected range’ analysis technique. ">
            <a:extLst>
              <a:ext uri="{FF2B5EF4-FFF2-40B4-BE49-F238E27FC236}">
                <a16:creationId xmlns:a16="http://schemas.microsoft.com/office/drawing/2014/main" id="{3F090908-C070-436B-AA92-B7A621A40F0A}"/>
              </a:ext>
            </a:extLst>
          </p:cNvPr>
          <p:cNvGraphicFramePr/>
          <p:nvPr>
            <p:extLst>
              <p:ext uri="{D42A27DB-BD31-4B8C-83A1-F6EECF244321}">
                <p14:modId xmlns:p14="http://schemas.microsoft.com/office/powerpoint/2010/main" val="2859879594"/>
              </p:ext>
            </p:extLst>
          </p:nvPr>
        </p:nvGraphicFramePr>
        <p:xfrm>
          <a:off x="116188" y="2360835"/>
          <a:ext cx="8246527" cy="1512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583851"/>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11. Respect, dignity and compassion (continued)</a:t>
            </a:r>
            <a:endParaRPr lang="en-GB" sz="2800" b="1" dirty="0">
              <a:solidFill>
                <a:srgbClr val="6D276A"/>
              </a:solidFill>
              <a:latin typeface="Arial" panose="020B0604020202020204" pitchFamily="34" charset="0"/>
              <a:cs typeface="Arial" panose="020B0604020202020204" pitchFamily="34" charset="0"/>
            </a:endParaRP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5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16188" y="1436456"/>
            <a:ext cx="8246527" cy="1512887"/>
            <a:chOff x="380078" y="1436456"/>
            <a:chExt cx="8246527" cy="1512887"/>
          </a:xfrm>
        </p:grpSpPr>
        <p:graphicFrame>
          <p:nvGraphicFramePr>
            <p:cNvPr id="15" name="Q13">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3554624242"/>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49476" y="152545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3" name="table" descr="Number of respondents, Trust score, National average, lowest trust score, highest trust score shown for Q28 and Q29." title="Summary of scores">
            <a:extLst>
              <a:ext uri="{FF2B5EF4-FFF2-40B4-BE49-F238E27FC236}">
                <a16:creationId xmlns:a16="http://schemas.microsoft.com/office/drawing/2014/main" id="{D5B5D86B-A273-EB89-E79F-CC1E7737BF9C}"/>
              </a:ext>
            </a:extLst>
          </p:cNvPr>
          <p:cNvGraphicFramePr>
            <a:graphicFrameLocks noGrp="1"/>
          </p:cNvGraphicFramePr>
          <p:nvPr>
            <p:extLst>
              <p:ext uri="{D42A27DB-BD31-4B8C-83A1-F6EECF244321}">
                <p14:modId xmlns:p14="http://schemas.microsoft.com/office/powerpoint/2010/main" val="2014110183"/>
              </p:ext>
            </p:extLst>
          </p:nvPr>
        </p:nvGraphicFramePr>
        <p:xfrm>
          <a:off x="8548720" y="1789732"/>
          <a:ext cx="3399374" cy="2395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68281">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8772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Much 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209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87722"/>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Much 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211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407749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41</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10" name="s12" descr="A bar chart showing the range of section scores for all NHS trusts for Section 1 (Health and social care workers).">
            <a:extLst>
              <a:ext uri="{FF2B5EF4-FFF2-40B4-BE49-F238E27FC236}">
                <a16:creationId xmlns:a16="http://schemas.microsoft.com/office/drawing/2014/main" id="{5ED4F331-A583-4F65-902A-178620AC5A94}"/>
              </a:ext>
            </a:extLst>
          </p:cNvPr>
          <p:cNvGraphicFramePr/>
          <p:nvPr>
            <p:extLst>
              <p:ext uri="{D42A27DB-BD31-4B8C-83A1-F6EECF244321}">
                <p14:modId xmlns:p14="http://schemas.microsoft.com/office/powerpoint/2010/main" val="2155552627"/>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750882278"/>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5.5</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Worse than expected</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D2C02A08-CAF0-CB57-DA95-0FC85E23A9C7}"/>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12. Overall experience</a:t>
            </a:r>
            <a:endParaRPr lang="en-GB" dirty="0"/>
          </a:p>
        </p:txBody>
      </p:sp>
      <p:sp>
        <p:nvSpPr>
          <p:cNvPr id="4" name="TextBox 3">
            <a:extLst>
              <a:ext uri="{FF2B5EF4-FFF2-40B4-BE49-F238E27FC236}">
                <a16:creationId xmlns:a16="http://schemas.microsoft.com/office/drawing/2014/main" id="{D41BAEA0-6402-10EB-8CA2-3A961522F620}"/>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CFCF7126-0378-8153-6204-428B01B4FBCF}"/>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515489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31262" y="602302"/>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12. Overall experience</a:t>
            </a:r>
            <a:r>
              <a:rPr lang="en-GB" sz="2800" b="1" dirty="0">
                <a:solidFill>
                  <a:srgbClr val="6D276A"/>
                </a:solidFill>
                <a:latin typeface="Arial" panose="020B0604020202020204" pitchFamily="34" charset="0"/>
                <a:cs typeface="Arial" panose="020B0604020202020204" pitchFamily="34" charset="0"/>
              </a:rPr>
              <a: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6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250208" y="1611366"/>
            <a:ext cx="8274383" cy="1548000"/>
            <a:chOff x="533494" y="1459901"/>
            <a:chExt cx="8246527" cy="1548000"/>
          </a:xfrm>
        </p:grpSpPr>
        <p:graphicFrame>
          <p:nvGraphicFramePr>
            <p:cNvPr id="15" name="Q39">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1689241078"/>
                </p:ext>
              </p:extLst>
            </p:nvPr>
          </p:nvGraphicFramePr>
          <p:xfrm>
            <a:off x="533494" y="1459901"/>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845755" y="1866743"/>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42</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graphicFrame>
        <p:nvGraphicFramePr>
          <p:cNvPr id="10" name="table" descr="Number of respondents, Trust score, National average, lowest trust score, highest trust score shown for Q3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663685787"/>
              </p:ext>
            </p:extLst>
          </p:nvPr>
        </p:nvGraphicFramePr>
        <p:xfrm>
          <a:off x="8579405" y="1890169"/>
          <a:ext cx="3374826" cy="1621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3733">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630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213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Rectangle 13">
            <a:extLst>
              <a:ext uri="{FF2B5EF4-FFF2-40B4-BE49-F238E27FC236}">
                <a16:creationId xmlns:a16="http://schemas.microsoft.com/office/drawing/2014/main" id="{E375D595-BFBD-4F4A-97EF-E8F78139FB72}"/>
              </a:ext>
            </a:extLst>
          </p:cNvPr>
          <p:cNvSpPr/>
          <p:nvPr/>
        </p:nvSpPr>
        <p:spPr>
          <a:xfrm>
            <a:off x="10552483" y="161149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trusts in England</a:t>
            </a:r>
          </a:p>
        </p:txBody>
      </p:sp>
    </p:spTree>
    <p:extLst>
      <p:ext uri="{BB962C8B-B14F-4D97-AF65-F5344CB8AC3E}">
        <p14:creationId xmlns:p14="http://schemas.microsoft.com/office/powerpoint/2010/main" val="415868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43</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10" name="s13" descr="A bar chart showing the range of section scores for all NHS trusts for Section 1 (Health and social care workers).">
            <a:extLst>
              <a:ext uri="{FF2B5EF4-FFF2-40B4-BE49-F238E27FC236}">
                <a16:creationId xmlns:a16="http://schemas.microsoft.com/office/drawing/2014/main" id="{5ED4F331-A583-4F65-902A-178620AC5A94}"/>
              </a:ext>
            </a:extLst>
          </p:cNvPr>
          <p:cNvGraphicFramePr/>
          <p:nvPr>
            <p:extLst>
              <p:ext uri="{D42A27DB-BD31-4B8C-83A1-F6EECF244321}">
                <p14:modId xmlns:p14="http://schemas.microsoft.com/office/powerpoint/2010/main" val="1872594595"/>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2944459896"/>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2.0</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1C319B84-94FA-F379-114D-29981B3F0AD5}"/>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13. Feedback </a:t>
            </a:r>
            <a:endParaRPr lang="en-GB" dirty="0"/>
          </a:p>
        </p:txBody>
      </p:sp>
      <p:sp>
        <p:nvSpPr>
          <p:cNvPr id="4" name="TextBox 3">
            <a:extLst>
              <a:ext uri="{FF2B5EF4-FFF2-40B4-BE49-F238E27FC236}">
                <a16:creationId xmlns:a16="http://schemas.microsoft.com/office/drawing/2014/main" id="{0541DA95-8BBF-A695-C7FB-6A2CB5F94A81}"/>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C9B43B39-28C2-C715-DC3E-2CD844BC8D2A}"/>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3764270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9550" y="55379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13. Feedback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6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10049" y="1553355"/>
            <a:ext cx="8246527" cy="1548000"/>
            <a:chOff x="380078" y="1436455"/>
            <a:chExt cx="8246527" cy="1548000"/>
          </a:xfrm>
        </p:grpSpPr>
        <p:graphicFrame>
          <p:nvGraphicFramePr>
            <p:cNvPr id="15" name="Q41">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3043866456"/>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44</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graphicFrame>
        <p:nvGraphicFramePr>
          <p:cNvPr id="10" name="table" descr="Number of respondents, Trust score, National average, lowest trust score, highest trust score shown for Q3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4209258973"/>
              </p:ext>
            </p:extLst>
          </p:nvPr>
        </p:nvGraphicFramePr>
        <p:xfrm>
          <a:off x="8579405" y="1890169"/>
          <a:ext cx="3374826" cy="1567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3733">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76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Rectangle 13">
            <a:extLst>
              <a:ext uri="{FF2B5EF4-FFF2-40B4-BE49-F238E27FC236}">
                <a16:creationId xmlns:a16="http://schemas.microsoft.com/office/drawing/2014/main" id="{E375D595-BFBD-4F4A-97EF-E8F78139FB72}"/>
              </a:ext>
            </a:extLst>
          </p:cNvPr>
          <p:cNvSpPr/>
          <p:nvPr/>
        </p:nvSpPr>
        <p:spPr>
          <a:xfrm>
            <a:off x="10552483" y="161149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trusts in England</a:t>
            </a:r>
          </a:p>
        </p:txBody>
      </p:sp>
    </p:spTree>
    <p:extLst>
      <p:ext uri="{BB962C8B-B14F-4D97-AF65-F5344CB8AC3E}">
        <p14:creationId xmlns:p14="http://schemas.microsoft.com/office/powerpoint/2010/main" val="2782754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628768" y="1760539"/>
            <a:ext cx="10163161" cy="1846659"/>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Older People’s Mental Health Services</a:t>
            </a:r>
            <a:endParaRPr lang="en-GB" dirty="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45</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407126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0963B0-8AE6-73A8-B799-2254CC1F644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A0BC387-BD07-B392-2A3D-975076DFA5F2}"/>
              </a:ext>
            </a:extLst>
          </p:cNvPr>
          <p:cNvSpPr>
            <a:spLocks noGrp="1"/>
          </p:cNvSpPr>
          <p:nvPr>
            <p:ph type="title" idx="4294967295"/>
          </p:nvPr>
        </p:nvSpPr>
        <p:spPr>
          <a:xfrm>
            <a:off x="421200" y="614363"/>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1. </a:t>
            </a:r>
            <a:r>
              <a:rPr lang="en-US" sz="2800" b="1" dirty="0">
                <a:solidFill>
                  <a:srgbClr val="6D276A"/>
                </a:solidFill>
                <a:latin typeface="Arial" panose="020B0604020202020204" pitchFamily="34" charset="0"/>
                <a:cs typeface="Arial" panose="020B0604020202020204" pitchFamily="34" charset="0"/>
              </a:rPr>
              <a:t>Support while waiting</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41AFFABB-E3FE-27B5-1663-7FA76265B98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organisation_info">
            <a:extLst>
              <a:ext uri="{FF2B5EF4-FFF2-40B4-BE49-F238E27FC236}">
                <a16:creationId xmlns:a16="http://schemas.microsoft.com/office/drawing/2014/main" id="{762C49D1-4EA2-F3EC-AC25-7FB80E9BAA4B}"/>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4799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E99610-5E22-0BA5-EAD0-FDED97D2200D}"/>
            </a:ext>
          </a:extLst>
        </p:cNvPr>
        <p:cNvGrpSpPr/>
        <p:nvPr/>
      </p:nvGrpSpPr>
      <p:grpSpPr>
        <a:xfrm>
          <a:off x="0" y="0"/>
          <a:ext cx="0" cy="0"/>
          <a:chOff x="0" y="0"/>
          <a:chExt cx="0" cy="0"/>
        </a:xfrm>
      </p:grpSpPr>
      <p:graphicFrame>
        <p:nvGraphicFramePr>
          <p:cNvPr id="19" name="Q11" descr="A chart showing how your Trust scored for Q13 compared with other trusts that took part; using the ‘expected range’ analysis technique. ">
            <a:extLst>
              <a:ext uri="{FF2B5EF4-FFF2-40B4-BE49-F238E27FC236}">
                <a16:creationId xmlns:a16="http://schemas.microsoft.com/office/drawing/2014/main" id="{3F6EA005-B1C7-1C59-FCD2-A326FFCB10EA}"/>
              </a:ext>
            </a:extLst>
          </p:cNvPr>
          <p:cNvGraphicFramePr>
            <a:graphicFrameLocks/>
          </p:cNvGraphicFramePr>
          <p:nvPr>
            <p:extLst>
              <p:ext uri="{D42A27DB-BD31-4B8C-83A1-F6EECF244321}">
                <p14:modId xmlns:p14="http://schemas.microsoft.com/office/powerpoint/2010/main" val="2033031616"/>
              </p:ext>
            </p:extLst>
          </p:nvPr>
        </p:nvGraphicFramePr>
        <p:xfrm>
          <a:off x="153011" y="4229084"/>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Q10" descr="A chart showing how your Trust scored for Q13 compared with other trusts that took part; using the ‘expected range’ analysis technique. ">
            <a:extLst>
              <a:ext uri="{FF2B5EF4-FFF2-40B4-BE49-F238E27FC236}">
                <a16:creationId xmlns:a16="http://schemas.microsoft.com/office/drawing/2014/main" id="{A6AFF78E-5471-7854-445E-512BF8DC5356}"/>
              </a:ext>
            </a:extLst>
          </p:cNvPr>
          <p:cNvGraphicFramePr/>
          <p:nvPr>
            <p:extLst>
              <p:ext uri="{D42A27DB-BD31-4B8C-83A1-F6EECF244321}">
                <p14:modId xmlns:p14="http://schemas.microsoft.com/office/powerpoint/2010/main" val="878193160"/>
              </p:ext>
            </p:extLst>
          </p:nvPr>
        </p:nvGraphicFramePr>
        <p:xfrm>
          <a:off x="153011" y="3257037"/>
          <a:ext cx="8246527" cy="168419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Q9" descr="A chart showing how your Trust scored for Q12 compared with other trusts that took part; using the ‘expected range’ analysis technique. ">
            <a:extLst>
              <a:ext uri="{FF2B5EF4-FFF2-40B4-BE49-F238E27FC236}">
                <a16:creationId xmlns:a16="http://schemas.microsoft.com/office/drawing/2014/main" id="{014013B9-4F8D-DFB9-6CD2-1530A9486BB5}"/>
              </a:ext>
            </a:extLst>
          </p:cNvPr>
          <p:cNvGraphicFramePr/>
          <p:nvPr>
            <p:extLst>
              <p:ext uri="{D42A27DB-BD31-4B8C-83A1-F6EECF244321}">
                <p14:modId xmlns:p14="http://schemas.microsoft.com/office/powerpoint/2010/main" val="3593971426"/>
              </p:ext>
            </p:extLst>
          </p:nvPr>
        </p:nvGraphicFramePr>
        <p:xfrm>
          <a:off x="153011" y="2520681"/>
          <a:ext cx="8246527" cy="1512887"/>
        </p:xfrm>
        <a:graphic>
          <a:graphicData uri="http://schemas.openxmlformats.org/drawingml/2006/chart">
            <c:chart xmlns:c="http://schemas.openxmlformats.org/drawingml/2006/chart" xmlns:r="http://schemas.openxmlformats.org/officeDocument/2006/relationships" r:id="rId5"/>
          </a:graphicData>
        </a:graphic>
      </p:graphicFrame>
      <p:grpSp>
        <p:nvGrpSpPr>
          <p:cNvPr id="12" name="Group 11" descr="A chart showing how your Trust scored for Q10 compared with other trusts that took part; using the ‘expected range’ analysis technique. ">
            <a:extLst>
              <a:ext uri="{FF2B5EF4-FFF2-40B4-BE49-F238E27FC236}">
                <a16:creationId xmlns:a16="http://schemas.microsoft.com/office/drawing/2014/main" id="{0A506C1D-8B3D-FB2E-707E-D3C05E276930}"/>
              </a:ext>
            </a:extLst>
          </p:cNvPr>
          <p:cNvGrpSpPr/>
          <p:nvPr/>
        </p:nvGrpSpPr>
        <p:grpSpPr>
          <a:xfrm>
            <a:off x="153012" y="1436456"/>
            <a:ext cx="8246527" cy="1766682"/>
            <a:chOff x="380078" y="1436456"/>
            <a:chExt cx="8246527" cy="1512887"/>
          </a:xfrm>
        </p:grpSpPr>
        <p:graphicFrame>
          <p:nvGraphicFramePr>
            <p:cNvPr id="15" name="Q8">
              <a:extLst>
                <a:ext uri="{FF2B5EF4-FFF2-40B4-BE49-F238E27FC236}">
                  <a16:creationId xmlns:a16="http://schemas.microsoft.com/office/drawing/2014/main" id="{6C90F1FA-3908-912F-9FBA-F5D0816336E1}"/>
                </a:ext>
              </a:extLst>
            </p:cNvPr>
            <p:cNvGraphicFramePr/>
            <p:nvPr>
              <p:extLst>
                <p:ext uri="{D42A27DB-BD31-4B8C-83A1-F6EECF244321}">
                  <p14:modId xmlns:p14="http://schemas.microsoft.com/office/powerpoint/2010/main" val="367233076"/>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FFE315C5-21B8-286A-1C83-F7BEB5528E9A}"/>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9474AC1F-1707-4A78-97D5-2BB6910A4E92}"/>
              </a:ext>
            </a:extLst>
          </p:cNvPr>
          <p:cNvSpPr/>
          <p:nvPr/>
        </p:nvSpPr>
        <p:spPr>
          <a:xfrm>
            <a:off x="10576938" y="1760997"/>
            <a:ext cx="1381972"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875CB86B-73D4-6A70-70F4-6112A5F5506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5" name="Title 6">
            <a:extLst>
              <a:ext uri="{FF2B5EF4-FFF2-40B4-BE49-F238E27FC236}">
                <a16:creationId xmlns:a16="http://schemas.microsoft.com/office/drawing/2014/main" id="{F39C9934-7787-449A-CD02-5FFAD8F523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20" name="Title 3">
            <a:extLst>
              <a:ext uri="{FF2B5EF4-FFF2-40B4-BE49-F238E27FC236}">
                <a16:creationId xmlns:a16="http://schemas.microsoft.com/office/drawing/2014/main" id="{12AD4C21-E1DA-2CF8-2A4C-0223A9581796}"/>
              </a:ext>
            </a:extLst>
          </p:cNvPr>
          <p:cNvSpPr>
            <a:spLocks noGrp="1"/>
          </p:cNvSpPr>
          <p:nvPr>
            <p:ph type="title" idx="4294967295"/>
          </p:nvPr>
        </p:nvSpPr>
        <p:spPr>
          <a:xfrm>
            <a:off x="431882" y="548154"/>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2. Mental Health Team</a:t>
            </a:r>
          </a:p>
        </p:txBody>
      </p:sp>
      <p:graphicFrame>
        <p:nvGraphicFramePr>
          <p:cNvPr id="21" name="table" descr="Number of respondents, Trust score, National average, lowest trust score, highest trust score shown for Q32, Q33 Q34 and Q35." title="Summary of scores">
            <a:extLst>
              <a:ext uri="{FF2B5EF4-FFF2-40B4-BE49-F238E27FC236}">
                <a16:creationId xmlns:a16="http://schemas.microsoft.com/office/drawing/2014/main" id="{A9453ACB-9EC0-6B6F-BCAF-88D81DCA4AAB}"/>
              </a:ext>
            </a:extLst>
          </p:cNvPr>
          <p:cNvGraphicFramePr>
            <a:graphicFrameLocks noGrp="1"/>
          </p:cNvGraphicFramePr>
          <p:nvPr>
            <p:extLst>
              <p:ext uri="{D42A27DB-BD31-4B8C-83A1-F6EECF244321}">
                <p14:modId xmlns:p14="http://schemas.microsoft.com/office/powerpoint/2010/main" val="4207248348"/>
              </p:ext>
            </p:extLst>
          </p:nvPr>
        </p:nvGraphicFramePr>
        <p:xfrm>
          <a:off x="8585541" y="2032000"/>
          <a:ext cx="3380962" cy="3873938"/>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235856">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57570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183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132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3311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5132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5940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51550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2" name="TextBox 1">
            <a:extLst>
              <a:ext uri="{FF2B5EF4-FFF2-40B4-BE49-F238E27FC236}">
                <a16:creationId xmlns:a16="http://schemas.microsoft.com/office/drawing/2014/main" id="{399DE94D-16A1-44FF-D4D9-CE2046F1A288}"/>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3803404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EC515C-7D93-46EF-E4EE-B4B16F3C5143}"/>
            </a:ext>
          </a:extLst>
        </p:cNvPr>
        <p:cNvGrpSpPr/>
        <p:nvPr/>
      </p:nvGrpSpPr>
      <p:grpSpPr>
        <a:xfrm>
          <a:off x="0" y="0"/>
          <a:ext cx="0" cy="0"/>
          <a:chOff x="0" y="0"/>
          <a:chExt cx="0" cy="0"/>
        </a:xfrm>
      </p:grpSpPr>
      <p:grpSp>
        <p:nvGrpSpPr>
          <p:cNvPr id="12" name="Group 11" descr="A chart showing how your Trust scored for Q10 compared with other trusts that took part; using the ‘expected range’ analysis technique. ">
            <a:extLst>
              <a:ext uri="{FF2B5EF4-FFF2-40B4-BE49-F238E27FC236}">
                <a16:creationId xmlns:a16="http://schemas.microsoft.com/office/drawing/2014/main" id="{18CBF156-1AB4-E0C2-D269-0A1BC1CBE059}"/>
              </a:ext>
            </a:extLst>
          </p:cNvPr>
          <p:cNvGrpSpPr/>
          <p:nvPr/>
        </p:nvGrpSpPr>
        <p:grpSpPr>
          <a:xfrm>
            <a:off x="153012" y="1436456"/>
            <a:ext cx="8246527" cy="1766682"/>
            <a:chOff x="380078" y="1436456"/>
            <a:chExt cx="8246527" cy="1512887"/>
          </a:xfrm>
        </p:grpSpPr>
        <p:graphicFrame>
          <p:nvGraphicFramePr>
            <p:cNvPr id="15" name="Q12">
              <a:extLst>
                <a:ext uri="{FF2B5EF4-FFF2-40B4-BE49-F238E27FC236}">
                  <a16:creationId xmlns:a16="http://schemas.microsoft.com/office/drawing/2014/main" id="{7449A630-6EB9-1413-015B-BC382A5F9AF5}"/>
                </a:ext>
              </a:extLst>
            </p:cNvPr>
            <p:cNvGraphicFramePr/>
            <p:nvPr>
              <p:extLst>
                <p:ext uri="{D42A27DB-BD31-4B8C-83A1-F6EECF244321}">
                  <p14:modId xmlns:p14="http://schemas.microsoft.com/office/powerpoint/2010/main" val="3998171651"/>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3C9E2987-E0A9-840D-3DF2-E017A2C88568}"/>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2AC6FC22-C3D0-96F2-DF69-A4867B73E781}"/>
              </a:ext>
            </a:extLst>
          </p:cNvPr>
          <p:cNvSpPr/>
          <p:nvPr/>
        </p:nvSpPr>
        <p:spPr>
          <a:xfrm>
            <a:off x="10576938" y="1760997"/>
            <a:ext cx="1381972"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070F0509-0BD2-2643-297E-2D27DB29108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5" name="Title 6">
            <a:extLst>
              <a:ext uri="{FF2B5EF4-FFF2-40B4-BE49-F238E27FC236}">
                <a16:creationId xmlns:a16="http://schemas.microsoft.com/office/drawing/2014/main" id="{8CB772C8-5CA3-7184-110B-93EFEDF63EE4}"/>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20" name="Title 3">
            <a:extLst>
              <a:ext uri="{FF2B5EF4-FFF2-40B4-BE49-F238E27FC236}">
                <a16:creationId xmlns:a16="http://schemas.microsoft.com/office/drawing/2014/main" id="{BDE7A393-1BB1-D680-BDF4-65C2F26DC958}"/>
              </a:ext>
            </a:extLst>
          </p:cNvPr>
          <p:cNvSpPr>
            <a:spLocks noGrp="1"/>
          </p:cNvSpPr>
          <p:nvPr>
            <p:ph type="title" idx="4294967295"/>
          </p:nvPr>
        </p:nvSpPr>
        <p:spPr>
          <a:xfrm>
            <a:off x="433070" y="540193"/>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2. Mental Health Team (continued)</a:t>
            </a:r>
          </a:p>
        </p:txBody>
      </p:sp>
      <p:graphicFrame>
        <p:nvGraphicFramePr>
          <p:cNvPr id="21" name="table" descr="Number of respondents, Trust score, National average, lowest trust score, highest trust score shown for Q32, Q33 Q34 and Q35." title="Summary of scores">
            <a:extLst>
              <a:ext uri="{FF2B5EF4-FFF2-40B4-BE49-F238E27FC236}">
                <a16:creationId xmlns:a16="http://schemas.microsoft.com/office/drawing/2014/main" id="{3EE53CA8-6A77-4402-265E-0A01AEF2DD23}"/>
              </a:ext>
            </a:extLst>
          </p:cNvPr>
          <p:cNvGraphicFramePr>
            <a:graphicFrameLocks noGrp="1"/>
          </p:cNvGraphicFramePr>
          <p:nvPr>
            <p:extLst>
              <p:ext uri="{D42A27DB-BD31-4B8C-83A1-F6EECF244321}">
                <p14:modId xmlns:p14="http://schemas.microsoft.com/office/powerpoint/2010/main" val="3968752471"/>
              </p:ext>
            </p:extLst>
          </p:nvPr>
        </p:nvGraphicFramePr>
        <p:xfrm>
          <a:off x="8585541" y="2032000"/>
          <a:ext cx="3380962" cy="1387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396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2" name="TextBox 1">
            <a:extLst>
              <a:ext uri="{FF2B5EF4-FFF2-40B4-BE49-F238E27FC236}">
                <a16:creationId xmlns:a16="http://schemas.microsoft.com/office/drawing/2014/main" id="{A0D524CB-BFB3-AD62-7E61-A70B562C07DB}"/>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3353081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16BAE5-C32A-357D-EA1D-D539B1A6ECE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68A1168-4DD6-5E1F-796E-724CF4802C40}"/>
              </a:ext>
            </a:extLst>
          </p:cNvPr>
          <p:cNvSpPr>
            <a:spLocks noGrp="1"/>
          </p:cNvSpPr>
          <p:nvPr>
            <p:ph type="title" idx="4294967295"/>
          </p:nvPr>
        </p:nvSpPr>
        <p:spPr>
          <a:xfrm>
            <a:off x="431974" y="525884"/>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3. Planning care</a:t>
            </a:r>
          </a:p>
        </p:txBody>
      </p:sp>
      <p:sp>
        <p:nvSpPr>
          <p:cNvPr id="35" name="Title 6">
            <a:extLst>
              <a:ext uri="{FF2B5EF4-FFF2-40B4-BE49-F238E27FC236}">
                <a16:creationId xmlns:a16="http://schemas.microsoft.com/office/drawing/2014/main" id="{E22B610B-658D-B4C3-D1D9-B5151D4434E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17 compared with other trusts that took part; using the ‘expected range’ analysis technique. ">
            <a:extLst>
              <a:ext uri="{FF2B5EF4-FFF2-40B4-BE49-F238E27FC236}">
                <a16:creationId xmlns:a16="http://schemas.microsoft.com/office/drawing/2014/main" id="{736607C6-CC7F-96E1-9751-0E49FD658AEC}"/>
              </a:ext>
            </a:extLst>
          </p:cNvPr>
          <p:cNvGrpSpPr/>
          <p:nvPr/>
        </p:nvGrpSpPr>
        <p:grpSpPr>
          <a:xfrm>
            <a:off x="140735" y="1436455"/>
            <a:ext cx="8246527" cy="1548000"/>
            <a:chOff x="380078" y="1436455"/>
            <a:chExt cx="8246527" cy="1548000"/>
          </a:xfrm>
        </p:grpSpPr>
        <p:graphicFrame>
          <p:nvGraphicFramePr>
            <p:cNvPr id="15" name="Q14">
              <a:extLst>
                <a:ext uri="{FF2B5EF4-FFF2-40B4-BE49-F238E27FC236}">
                  <a16:creationId xmlns:a16="http://schemas.microsoft.com/office/drawing/2014/main" id="{E236EB65-8C76-E2B2-A712-09F324E1274A}"/>
                </a:ext>
              </a:extLst>
            </p:cNvPr>
            <p:cNvGraphicFramePr/>
            <p:nvPr>
              <p:extLst>
                <p:ext uri="{D42A27DB-BD31-4B8C-83A1-F6EECF244321}">
                  <p14:modId xmlns:p14="http://schemas.microsoft.com/office/powerpoint/2010/main" val="2750567658"/>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E7261F77-B865-1131-1B58-ECD19C333299}"/>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3015FCC2-E2AE-DBA0-CD22-95165C60C86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Rectangle 17">
            <a:extLst>
              <a:ext uri="{FF2B5EF4-FFF2-40B4-BE49-F238E27FC236}">
                <a16:creationId xmlns:a16="http://schemas.microsoft.com/office/drawing/2014/main" id="{3E0F7132-854B-A959-3B44-37881C3577B8}"/>
              </a:ext>
            </a:extLst>
          </p:cNvPr>
          <p:cNvSpPr/>
          <p:nvPr/>
        </p:nvSpPr>
        <p:spPr>
          <a:xfrm>
            <a:off x="10573901"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17 and Q18." title="Summary of scores">
            <a:extLst>
              <a:ext uri="{FF2B5EF4-FFF2-40B4-BE49-F238E27FC236}">
                <a16:creationId xmlns:a16="http://schemas.microsoft.com/office/drawing/2014/main" id="{477A77C6-8756-4AE5-9EAA-6C20CA2F597E}"/>
              </a:ext>
            </a:extLst>
          </p:cNvPr>
          <p:cNvGraphicFramePr>
            <a:graphicFrameLocks noGrp="1"/>
          </p:cNvGraphicFramePr>
          <p:nvPr>
            <p:extLst>
              <p:ext uri="{D42A27DB-BD31-4B8C-83A1-F6EECF244321}">
                <p14:modId xmlns:p14="http://schemas.microsoft.com/office/powerpoint/2010/main" val="1996617929"/>
              </p:ext>
            </p:extLst>
          </p:nvPr>
        </p:nvGraphicFramePr>
        <p:xfrm>
          <a:off x="8591678" y="1767430"/>
          <a:ext cx="3380962" cy="1116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04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2" name="TextBox 1">
            <a:extLst>
              <a:ext uri="{FF2B5EF4-FFF2-40B4-BE49-F238E27FC236}">
                <a16:creationId xmlns:a16="http://schemas.microsoft.com/office/drawing/2014/main" id="{1BFD3313-ED34-8BBD-A07F-DE8C64B3D962}"/>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1493566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a:xfrm>
            <a:off x="515938" y="560749"/>
            <a:ext cx="11417697" cy="654856"/>
          </a:xfrm>
        </p:spPr>
        <p:txBody>
          <a:bodyPr>
            <a:normAutofit/>
          </a:bodyPr>
          <a:lstStyle/>
          <a:p>
            <a:r>
              <a:rPr lang="en-GB" dirty="0"/>
              <a:t>Key terms used in this report</a:t>
            </a:r>
          </a:p>
        </p:txBody>
      </p:sp>
      <p:sp>
        <p:nvSpPr>
          <p:cNvPr id="14" name="TextBox 13">
            <a:extLst>
              <a:ext uri="{FF2B5EF4-FFF2-40B4-BE49-F238E27FC236}">
                <a16:creationId xmlns:a16="http://schemas.microsoft.com/office/drawing/2014/main" id="{0F4AE1C8-8D93-48B5-BADE-2E19C3A340E4}"/>
              </a:ext>
            </a:extLst>
          </p:cNvPr>
          <p:cNvSpPr txBox="1"/>
          <p:nvPr/>
        </p:nvSpPr>
        <p:spPr>
          <a:xfrm>
            <a:off x="517120" y="1246218"/>
            <a:ext cx="11268000" cy="506017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 More information can be found in the </a:t>
            </a:r>
            <a:r>
              <a:rPr lang="en-GB" sz="1200" dirty="0">
                <a:latin typeface="Arial" panose="020B0604020202020204" pitchFamily="34" charset="0"/>
                <a:cs typeface="Arial" panose="020B0604020202020204" pitchFamily="34" charset="0"/>
                <a:hlinkClick r:id="rId3" action="ppaction://hlinksldjump"/>
              </a:rPr>
              <a:t>How to interpret benchmarking</a:t>
            </a:r>
            <a:r>
              <a:rPr lang="en-GB" sz="1200" dirty="0">
                <a:latin typeface="Arial" panose="020B0604020202020204" pitchFamily="34" charset="0"/>
                <a:cs typeface="Arial" panose="020B0604020202020204" pitchFamily="34" charset="0"/>
              </a:rPr>
              <a:t> slide. </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sex, can influence care experiences and how they are reported. For example, research shows that older people report more positive experiences of care than younger people. Since trusts have differing profiles of community mental health service users, this could make fair trust comparisons difficult. To account for this, we ‘standardise’ the results, which means we apply a weight to individual service user responses to account for differences in demographic profile between trusts. </a:t>
            </a: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and sex of respondents to reflect the ‘national’ age-sex type distribution (based on all respondents to the survey).</a:t>
            </a:r>
          </a:p>
          <a:p>
            <a:pPr>
              <a:spcBef>
                <a:spcPts val="600"/>
              </a:spcBef>
              <a:spcAft>
                <a:spcPts val="600"/>
              </a:spcAft>
            </a:pPr>
            <a:r>
              <a:rPr lang="en-GB" sz="1200" dirty="0">
                <a:latin typeface="Arial" panose="020B0604020202020204" pitchFamily="34" charset="0"/>
                <a:cs typeface="Arial" panose="020B0604020202020204" pitchFamily="34" charset="0"/>
              </a:rPr>
              <a:t>This helps ensure that no trust will appear better or worse than another because of its profile and enables a fairer and more useful comparison of results across trusts. In most cases this standardisation will not have a large impact on trust results.</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US" sz="1200" dirty="0">
                <a:latin typeface="Arial" panose="020B0604020202020204" pitchFamily="34" charset="0"/>
                <a:cs typeface="Arial" panose="020B0604020202020204" pitchFamily="34" charset="0"/>
              </a:rPr>
              <a:t>For selected questions in the survey, the individual (</a:t>
            </a:r>
            <a:r>
              <a:rPr lang="en-GB" sz="1200" dirty="0">
                <a:latin typeface="Arial" panose="020B0604020202020204" pitchFamily="34" charset="0"/>
                <a:cs typeface="Arial" panose="020B0604020202020204" pitchFamily="34" charset="0"/>
              </a:rPr>
              <a:t>standardised</a:t>
            </a:r>
            <a:r>
              <a:rPr lang="en-US" sz="1200" dirty="0">
                <a:latin typeface="Arial" panose="020B0604020202020204" pitchFamily="34" charset="0"/>
                <a:cs typeface="Arial" panose="020B0604020202020204" pitchFamily="34" charset="0"/>
              </a:rPr>
              <a:t>) responses are converted into scores, typically 0, 5, or 10 (except for Q15). A score of 10 represents the best possible result and a score of 0 the worst. The higher the score for each question, the better the trust is performing. Only evaluative questions in the questionnaire are scored. Some questions are descriptive (for example Q1), and others are ‘routing questions’, which are designed to filter out respondents to whom subsequent questions do not apply (for example Q24). These questions are not scored. Please refer to the </a:t>
            </a:r>
            <a:r>
              <a:rPr lang="en-US" sz="1200" dirty="0">
                <a:latin typeface="Arial" panose="020B0604020202020204" pitchFamily="34" charset="0"/>
                <a:cs typeface="Arial" panose="020B0604020202020204" pitchFamily="34" charset="0"/>
                <a:hlinkClick r:id="rId4"/>
              </a:rPr>
              <a:t>scored questionnaire </a:t>
            </a:r>
            <a:r>
              <a:rPr lang="en-US" sz="1200" dirty="0">
                <a:latin typeface="Arial" panose="020B0604020202020204" pitchFamily="34" charset="0"/>
                <a:cs typeface="Arial" panose="020B0604020202020204" pitchFamily="34" charset="0"/>
              </a:rPr>
              <a:t>for further details. </a:t>
            </a:r>
            <a:r>
              <a:rPr lang="en-GB" sz="1200" dirty="0">
                <a:latin typeface="Arial" panose="020B0604020202020204" pitchFamily="34" charset="0"/>
                <a:cs typeface="Arial" panose="020B0604020202020204" pitchFamily="34" charset="0"/>
              </a:rPr>
              <a:t>Section scoring is computed as the arithmetic mean of question scores for the section after weighting is applied. More information can be found in the </a:t>
            </a:r>
            <a:r>
              <a:rPr lang="en-GB" sz="1200" dirty="0">
                <a:latin typeface="Arial" panose="020B0604020202020204" pitchFamily="34" charset="0"/>
                <a:cs typeface="Arial" panose="020B0604020202020204" pitchFamily="34" charset="0"/>
                <a:hlinkClick r:id="rId5" action="ppaction://hlinksldjump"/>
              </a:rPr>
              <a:t>How questions are scored</a:t>
            </a:r>
            <a:r>
              <a:rPr lang="en-GB" sz="1200" dirty="0">
                <a:latin typeface="Arial" panose="020B0604020202020204" pitchFamily="34" charset="0"/>
                <a:cs typeface="Arial" panose="020B0604020202020204" pitchFamily="34" charset="0"/>
              </a:rPr>
              <a:t> slide.</a:t>
            </a:r>
          </a:p>
          <a:p>
            <a:pPr>
              <a:spcBef>
                <a:spcPts val="600"/>
              </a:spcBef>
              <a:spcAft>
                <a:spcPts val="600"/>
              </a:spcAft>
            </a:pPr>
            <a:r>
              <a:rPr lang="en-GB" sz="1600" b="1" dirty="0">
                <a:latin typeface="Arial" panose="020B0604020202020204" pitchFamily="34" charset="0"/>
                <a:cs typeface="Arial" panose="020B0604020202020204" pitchFamily="34" charset="0"/>
              </a:rPr>
              <a:t>National average</a:t>
            </a:r>
          </a:p>
          <a:p>
            <a:pPr>
              <a:spcBef>
                <a:spcPts val="600"/>
              </a:spcBef>
              <a:spcAft>
                <a:spcPts val="600"/>
              </a:spcAft>
            </a:pPr>
            <a:r>
              <a:rPr lang="en-GB" sz="1200" dirty="0">
                <a:latin typeface="Arial" panose="020B0604020202020204" pitchFamily="34" charset="0"/>
                <a:cs typeface="Arial" panose="020B0604020202020204" pitchFamily="34" charset="0"/>
              </a:rPr>
              <a:t>The ‘national average’ mentioned in this report is the arithmetic mean of all trusts’ scores per assessment service group after weighting is applied. The ‘national average’ is displayed for Adult Mental Health Services and Older People’s Mental Health Services benchmarking analysis.</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kumimoji="0" lang="en-GB" sz="1600" b="1" i="0" u="none" strike="noStrike" kern="1200" cap="none" spc="0" normalizeH="0" baseline="0" noProof="0" dirty="0">
                <a:ln>
                  <a:noFill/>
                </a:ln>
                <a:solidFill>
                  <a:prstClr val="black"/>
                </a:solidFill>
                <a:effectLst/>
                <a:uLnTx/>
                <a:uFillTx/>
                <a:latin typeface="Arial"/>
                <a:ea typeface="+mn-ea"/>
                <a:cs typeface="+mn-cs"/>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latin typeface="Arial" panose="020B0604020202020204" pitchFamily="34" charset="0"/>
                <a:cs typeface="Arial" panose="020B0604020202020204" pitchFamily="34" charset="0"/>
                <a:hlinkClick r:id="rId6"/>
              </a:rPr>
              <a:t>survey technical document</a:t>
            </a:r>
            <a:r>
              <a:rPr lang="en-GB" sz="1200" dirty="0">
                <a:latin typeface="Arial" panose="020B0604020202020204" pitchFamily="34" charset="0"/>
                <a:cs typeface="Arial" panose="020B0604020202020204" pitchFamily="34" charset="0"/>
              </a:rPr>
              <a:t> which is on the 'Analysis and Reporting' section of the 2024 Community Mental Health Survey webpage on the NHS surveys website. </a:t>
            </a:r>
          </a:p>
        </p:txBody>
      </p:sp>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198089-F608-F292-9D5A-E085F5A6CBAC}"/>
            </a:ext>
          </a:extLst>
        </p:cNvPr>
        <p:cNvGrpSpPr/>
        <p:nvPr/>
      </p:nvGrpSpPr>
      <p:grpSpPr>
        <a:xfrm>
          <a:off x="0" y="0"/>
          <a:ext cx="0" cy="0"/>
          <a:chOff x="0" y="0"/>
          <a:chExt cx="0" cy="0"/>
        </a:xfrm>
      </p:grpSpPr>
      <p:graphicFrame>
        <p:nvGraphicFramePr>
          <p:cNvPr id="2" name="Q19" descr="A chart showing how your Trust scored for Q20 compared with other trusts that took part; using the ‘expected range’ analysis technique. ">
            <a:extLst>
              <a:ext uri="{FF2B5EF4-FFF2-40B4-BE49-F238E27FC236}">
                <a16:creationId xmlns:a16="http://schemas.microsoft.com/office/drawing/2014/main" id="{FA77D6CD-8868-95C2-F517-BC06ADF9653F}"/>
              </a:ext>
            </a:extLst>
          </p:cNvPr>
          <p:cNvGraphicFramePr/>
          <p:nvPr>
            <p:extLst>
              <p:ext uri="{D42A27DB-BD31-4B8C-83A1-F6EECF244321}">
                <p14:modId xmlns:p14="http://schemas.microsoft.com/office/powerpoint/2010/main" val="469657429"/>
              </p:ext>
            </p:extLst>
          </p:nvPr>
        </p:nvGraphicFramePr>
        <p:xfrm>
          <a:off x="128459" y="3199712"/>
          <a:ext cx="8246527" cy="1584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Q18" descr="A chart showing how your Trust scored for Q20 compared with other trusts that took part; using the ‘expected range’ analysis technique. ">
            <a:extLst>
              <a:ext uri="{FF2B5EF4-FFF2-40B4-BE49-F238E27FC236}">
                <a16:creationId xmlns:a16="http://schemas.microsoft.com/office/drawing/2014/main" id="{1FA668E8-6CCA-7153-371D-B0B46D547426}"/>
              </a:ext>
            </a:extLst>
          </p:cNvPr>
          <p:cNvGraphicFramePr/>
          <p:nvPr>
            <p:extLst>
              <p:ext uri="{D42A27DB-BD31-4B8C-83A1-F6EECF244321}">
                <p14:modId xmlns:p14="http://schemas.microsoft.com/office/powerpoint/2010/main" val="3613449091"/>
              </p:ext>
            </p:extLst>
          </p:nvPr>
        </p:nvGraphicFramePr>
        <p:xfrm>
          <a:off x="128459" y="2341453"/>
          <a:ext cx="8246527" cy="1584000"/>
        </p:xfrm>
        <a:graphic>
          <a:graphicData uri="http://schemas.openxmlformats.org/drawingml/2006/chart">
            <c:chart xmlns:c="http://schemas.openxmlformats.org/drawingml/2006/chart" xmlns:r="http://schemas.openxmlformats.org/officeDocument/2006/relationships" r:id="rId4"/>
          </a:graphicData>
        </a:graphic>
      </p:graphicFrame>
      <p:sp>
        <p:nvSpPr>
          <p:cNvPr id="4" name="Title 3">
            <a:extLst>
              <a:ext uri="{FF2B5EF4-FFF2-40B4-BE49-F238E27FC236}">
                <a16:creationId xmlns:a16="http://schemas.microsoft.com/office/drawing/2014/main" id="{5E2EDEC4-7150-3E1E-E14D-B49BD32F447F}"/>
              </a:ext>
            </a:extLst>
          </p:cNvPr>
          <p:cNvSpPr>
            <a:spLocks noGrp="1"/>
          </p:cNvSpPr>
          <p:nvPr>
            <p:ph type="title" idx="4294967295"/>
          </p:nvPr>
        </p:nvSpPr>
        <p:spPr>
          <a:xfrm>
            <a:off x="431974" y="571711"/>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4. Involvement in care</a:t>
            </a:r>
          </a:p>
        </p:txBody>
      </p:sp>
      <p:sp>
        <p:nvSpPr>
          <p:cNvPr id="35" name="Title 6">
            <a:extLst>
              <a:ext uri="{FF2B5EF4-FFF2-40B4-BE49-F238E27FC236}">
                <a16:creationId xmlns:a16="http://schemas.microsoft.com/office/drawing/2014/main" id="{247CE213-B2C6-B2FE-D850-0D88EA8B936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19 compared with other trusts that took part; using the ‘expected range’ analysis technique. ">
            <a:extLst>
              <a:ext uri="{FF2B5EF4-FFF2-40B4-BE49-F238E27FC236}">
                <a16:creationId xmlns:a16="http://schemas.microsoft.com/office/drawing/2014/main" id="{8C35C05D-B085-3819-7BD5-DD64BAC7C2EC}"/>
              </a:ext>
            </a:extLst>
          </p:cNvPr>
          <p:cNvGrpSpPr/>
          <p:nvPr/>
        </p:nvGrpSpPr>
        <p:grpSpPr>
          <a:xfrm>
            <a:off x="128459" y="1439959"/>
            <a:ext cx="8246527" cy="1656000"/>
            <a:chOff x="380078" y="1436456"/>
            <a:chExt cx="8246527" cy="1555681"/>
          </a:xfrm>
        </p:grpSpPr>
        <p:graphicFrame>
          <p:nvGraphicFramePr>
            <p:cNvPr id="15" name="Q16">
              <a:extLst>
                <a:ext uri="{FF2B5EF4-FFF2-40B4-BE49-F238E27FC236}">
                  <a16:creationId xmlns:a16="http://schemas.microsoft.com/office/drawing/2014/main" id="{BB0A33A3-129F-CF23-EA14-667FD3497E96}"/>
                </a:ext>
              </a:extLst>
            </p:cNvPr>
            <p:cNvGraphicFramePr>
              <a:graphicFrameLocks/>
            </p:cNvGraphicFramePr>
            <p:nvPr>
              <p:extLst>
                <p:ext uri="{D42A27DB-BD31-4B8C-83A1-F6EECF244321}">
                  <p14:modId xmlns:p14="http://schemas.microsoft.com/office/powerpoint/2010/main" val="3323592590"/>
                </p:ext>
              </p:extLst>
            </p:nvPr>
          </p:nvGraphicFramePr>
          <p:xfrm>
            <a:off x="380078" y="1436456"/>
            <a:ext cx="8246527" cy="1555681"/>
          </p:xfrm>
          <a:graphic>
            <a:graphicData uri="http://schemas.openxmlformats.org/drawingml/2006/chart">
              <c:chart xmlns:c="http://schemas.openxmlformats.org/drawingml/2006/chart" xmlns:r="http://schemas.openxmlformats.org/officeDocument/2006/relationships" r:id="rId5"/>
            </a:graphicData>
          </a:graphic>
        </p:graphicFrame>
        <p:sp>
          <p:nvSpPr>
            <p:cNvPr id="16" name="Rectangle 15">
              <a:extLst>
                <a:ext uri="{FF2B5EF4-FFF2-40B4-BE49-F238E27FC236}">
                  <a16:creationId xmlns:a16="http://schemas.microsoft.com/office/drawing/2014/main" id="{2598A50D-EA61-7DCA-093C-A10C607CA6D9}"/>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E4F84335-11DD-2BF8-5ADF-2CBD4BA97F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6977E091-980E-4A6D-04C3-5696267667BA}"/>
              </a:ext>
            </a:extLst>
          </p:cNvPr>
          <p:cNvSpPr/>
          <p:nvPr/>
        </p:nvSpPr>
        <p:spPr>
          <a:xfrm>
            <a:off x="10555613"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table" descr="Number of respondents, Trust score, National average, lowest trust score, highest trust score shown for Q14, Q15 and Q16." title="Summary of scores">
            <a:extLst>
              <a:ext uri="{FF2B5EF4-FFF2-40B4-BE49-F238E27FC236}">
                <a16:creationId xmlns:a16="http://schemas.microsoft.com/office/drawing/2014/main" id="{8580C3C3-85DF-C52F-C228-567B08A2524F}"/>
              </a:ext>
            </a:extLst>
          </p:cNvPr>
          <p:cNvGraphicFramePr>
            <a:graphicFrameLocks noGrp="1"/>
          </p:cNvGraphicFramePr>
          <p:nvPr>
            <p:extLst>
              <p:ext uri="{D42A27DB-BD31-4B8C-83A1-F6EECF244321}">
                <p14:modId xmlns:p14="http://schemas.microsoft.com/office/powerpoint/2010/main" val="1340132852"/>
              </p:ext>
            </p:extLst>
          </p:nvPr>
        </p:nvGraphicFramePr>
        <p:xfrm>
          <a:off x="8573268" y="1767430"/>
          <a:ext cx="3380963" cy="2934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70">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94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5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5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89296"/>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55475270"/>
                  </a:ext>
                </a:extLst>
              </a:tr>
            </a:tbl>
          </a:graphicData>
        </a:graphic>
      </p:graphicFrame>
      <p:sp>
        <p:nvSpPr>
          <p:cNvPr id="3" name="TextBox 2">
            <a:extLst>
              <a:ext uri="{FF2B5EF4-FFF2-40B4-BE49-F238E27FC236}">
                <a16:creationId xmlns:a16="http://schemas.microsoft.com/office/drawing/2014/main" id="{3CD262CC-12E5-04C8-B923-C687B7E5DDDE}"/>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2258437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FBF29A-4E93-0955-17C1-28E57F4B29A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8C5C0F2-4B21-E08A-3D46-3B6895C69552}"/>
              </a:ext>
            </a:extLst>
          </p:cNvPr>
          <p:cNvSpPr>
            <a:spLocks noGrp="1"/>
          </p:cNvSpPr>
          <p:nvPr>
            <p:ph type="title" idx="4294967295"/>
          </p:nvPr>
        </p:nvSpPr>
        <p:spPr>
          <a:xfrm>
            <a:off x="361658" y="61447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5. Medication</a:t>
            </a:r>
          </a:p>
        </p:txBody>
      </p:sp>
      <p:sp>
        <p:nvSpPr>
          <p:cNvPr id="40" name="Slide Number Placeholder 1">
            <a:extLst>
              <a:ext uri="{FF2B5EF4-FFF2-40B4-BE49-F238E27FC236}">
                <a16:creationId xmlns:a16="http://schemas.microsoft.com/office/drawing/2014/main" id="{EEE2F13B-02FD-4523-EBAA-29FBA21D12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69F1487E-8242-0650-6F18-663F520AF0BD}"/>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8215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7C8694-4DD7-56D6-7ED1-20AECEE5AAB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A7AF5A3-FBFB-F365-BF86-881263CA747F}"/>
              </a:ext>
            </a:extLst>
          </p:cNvPr>
          <p:cNvSpPr>
            <a:spLocks noGrp="1"/>
          </p:cNvSpPr>
          <p:nvPr>
            <p:ph type="title" idx="4294967295"/>
          </p:nvPr>
        </p:nvSpPr>
        <p:spPr>
          <a:xfrm>
            <a:off x="387350" y="648550"/>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6. Psychological Therapies</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7E56DA2E-64D2-4429-5565-202AA4ECC83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B8E7516D-6997-1A30-AE98-E8134BCA0AD3}"/>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85385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853C54-F5A2-0FD9-8A90-73C63251F2D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3A54553-3DFB-816F-4DFE-DF2F318050B7}"/>
              </a:ext>
            </a:extLst>
          </p:cNvPr>
          <p:cNvSpPr>
            <a:spLocks noGrp="1"/>
          </p:cNvSpPr>
          <p:nvPr>
            <p:ph type="title" idx="4294967295"/>
          </p:nvPr>
        </p:nvSpPr>
        <p:spPr>
          <a:xfrm>
            <a:off x="361658" y="614470"/>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7. Crisis Care Support</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47DBC5C4-6C76-A514-0B69-818DE47ED9D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428BFC48-F2B7-5AFF-5ABC-1B79166CC7B4}"/>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4033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07FBD6-7868-A745-BF24-4081E594F9D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38DF7D2-7859-43CE-9950-B505F54B56FA}"/>
              </a:ext>
            </a:extLst>
          </p:cNvPr>
          <p:cNvSpPr>
            <a:spLocks noGrp="1"/>
          </p:cNvSpPr>
          <p:nvPr>
            <p:ph type="title" idx="4294967295"/>
          </p:nvPr>
        </p:nvSpPr>
        <p:spPr>
          <a:xfrm>
            <a:off x="406210"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8. Crisis Care Access</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AD1611F1-8580-2C1F-904D-29CBEF5B17D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E45597B2-6BA0-5C3B-D907-82323FB268A0}"/>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53552E4F-B31E-828F-1ADC-290A5BAF9E6C}"/>
              </a:ext>
            </a:extLst>
          </p:cNvPr>
          <p:cNvGrpSpPr/>
          <p:nvPr/>
        </p:nvGrpSpPr>
        <p:grpSpPr>
          <a:xfrm>
            <a:off x="140735" y="1436455"/>
            <a:ext cx="8246527" cy="1548000"/>
            <a:chOff x="380078" y="1436455"/>
            <a:chExt cx="8246527" cy="1548000"/>
          </a:xfrm>
        </p:grpSpPr>
        <p:graphicFrame>
          <p:nvGraphicFramePr>
            <p:cNvPr id="5" name="Q27">
              <a:extLst>
                <a:ext uri="{FF2B5EF4-FFF2-40B4-BE49-F238E27FC236}">
                  <a16:creationId xmlns:a16="http://schemas.microsoft.com/office/drawing/2014/main" id="{C7E62353-50A6-8C8E-8B38-80BDCDB8583E}"/>
                </a:ext>
              </a:extLst>
            </p:cNvPr>
            <p:cNvGraphicFramePr/>
            <p:nvPr>
              <p:extLst>
                <p:ext uri="{D42A27DB-BD31-4B8C-83A1-F6EECF244321}">
                  <p14:modId xmlns:p14="http://schemas.microsoft.com/office/powerpoint/2010/main" val="963665242"/>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6DABAF04-E5AC-625C-FFDE-A436766AD969}"/>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A2745A4C-02AD-FE55-E6F5-A008C11408AA}"/>
              </a:ext>
            </a:extLst>
          </p:cNvPr>
          <p:cNvSpPr/>
          <p:nvPr/>
        </p:nvSpPr>
        <p:spPr>
          <a:xfrm>
            <a:off x="10580038"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B5A38F05-B0DA-34C3-846E-961A2DD2B625}"/>
              </a:ext>
            </a:extLst>
          </p:cNvPr>
          <p:cNvGraphicFramePr>
            <a:graphicFrameLocks noGrp="1"/>
          </p:cNvGraphicFramePr>
          <p:nvPr>
            <p:extLst>
              <p:ext uri="{D42A27DB-BD31-4B8C-83A1-F6EECF244321}">
                <p14:modId xmlns:p14="http://schemas.microsoft.com/office/powerpoint/2010/main" val="3892828747"/>
              </p:ext>
            </p:extLst>
          </p:nvPr>
        </p:nvGraphicFramePr>
        <p:xfrm>
          <a:off x="8585541" y="1767430"/>
          <a:ext cx="3380962" cy="1134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10" name="TextBox 9">
            <a:extLst>
              <a:ext uri="{FF2B5EF4-FFF2-40B4-BE49-F238E27FC236}">
                <a16:creationId xmlns:a16="http://schemas.microsoft.com/office/drawing/2014/main" id="{8A8F8708-AE13-9B3C-171D-726F5449A8E1}"/>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2087347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763736-0CB9-3761-88BA-F14116AA790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6730893-A43B-914E-BA00-BD6ACC8F326B}"/>
              </a:ext>
            </a:extLst>
          </p:cNvPr>
          <p:cNvSpPr>
            <a:spLocks noGrp="1"/>
          </p:cNvSpPr>
          <p:nvPr>
            <p:ph type="title" idx="4294967295"/>
          </p:nvPr>
        </p:nvSpPr>
        <p:spPr>
          <a:xfrm>
            <a:off x="415354"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9. Support with other areas of life</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D7DA1530-4D7C-1A27-EE56-31838058219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F3ECB56F-0E30-E76E-07AA-BFE2FD1CE539}"/>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6694DCBD-F053-34F2-82B2-DE465B3483F4}"/>
              </a:ext>
            </a:extLst>
          </p:cNvPr>
          <p:cNvGrpSpPr/>
          <p:nvPr/>
        </p:nvGrpSpPr>
        <p:grpSpPr>
          <a:xfrm>
            <a:off x="140735" y="1436455"/>
            <a:ext cx="8246527" cy="1548000"/>
            <a:chOff x="380078" y="1436455"/>
            <a:chExt cx="8246527" cy="1548000"/>
          </a:xfrm>
        </p:grpSpPr>
        <p:graphicFrame>
          <p:nvGraphicFramePr>
            <p:cNvPr id="5" name="Q34">
              <a:extLst>
                <a:ext uri="{FF2B5EF4-FFF2-40B4-BE49-F238E27FC236}">
                  <a16:creationId xmlns:a16="http://schemas.microsoft.com/office/drawing/2014/main" id="{BE861E9B-3B4A-62DB-86EF-84A6386FCAD0}"/>
                </a:ext>
              </a:extLst>
            </p:cNvPr>
            <p:cNvGraphicFramePr/>
            <p:nvPr>
              <p:extLst>
                <p:ext uri="{D42A27DB-BD31-4B8C-83A1-F6EECF244321}">
                  <p14:modId xmlns:p14="http://schemas.microsoft.com/office/powerpoint/2010/main" val="542244327"/>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28FCD209-B917-4309-78C6-C647966B8E20}"/>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572EE359-37B9-5388-4CC9-B390841238B0}"/>
              </a:ext>
            </a:extLst>
          </p:cNvPr>
          <p:cNvSpPr/>
          <p:nvPr/>
        </p:nvSpPr>
        <p:spPr>
          <a:xfrm>
            <a:off x="10580038"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7A62A7A5-7F43-7038-EB39-E6B0CB00DDE3}"/>
              </a:ext>
            </a:extLst>
          </p:cNvPr>
          <p:cNvGraphicFramePr>
            <a:graphicFrameLocks noGrp="1"/>
          </p:cNvGraphicFramePr>
          <p:nvPr>
            <p:extLst>
              <p:ext uri="{D42A27DB-BD31-4B8C-83A1-F6EECF244321}">
                <p14:modId xmlns:p14="http://schemas.microsoft.com/office/powerpoint/2010/main" val="3495826610"/>
              </p:ext>
            </p:extLst>
          </p:nvPr>
        </p:nvGraphicFramePr>
        <p:xfrm>
          <a:off x="8585541" y="1767430"/>
          <a:ext cx="3380962" cy="1134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10" name="TextBox 9">
            <a:extLst>
              <a:ext uri="{FF2B5EF4-FFF2-40B4-BE49-F238E27FC236}">
                <a16:creationId xmlns:a16="http://schemas.microsoft.com/office/drawing/2014/main" id="{6BAE66CE-9A99-F9C9-73B1-537329862DB5}"/>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3350062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A9AFCD-FDAA-DBA9-3E04-39ECA57F861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6595680-F816-5934-1DB3-113C1CD3277E}"/>
              </a:ext>
            </a:extLst>
          </p:cNvPr>
          <p:cNvSpPr>
            <a:spLocks noGrp="1"/>
          </p:cNvSpPr>
          <p:nvPr>
            <p:ph type="title" idx="4294967295"/>
          </p:nvPr>
        </p:nvSpPr>
        <p:spPr>
          <a:xfrm>
            <a:off x="412974"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10. Support in accessing care</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8DE0BAF8-B8CB-BB82-6600-91696127546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2ECF71D6-F4A3-7580-67F6-85A502E114C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B247C6F6-B733-E5A8-BA42-B6EBECF22825}"/>
              </a:ext>
            </a:extLst>
          </p:cNvPr>
          <p:cNvGrpSpPr/>
          <p:nvPr/>
        </p:nvGrpSpPr>
        <p:grpSpPr>
          <a:xfrm>
            <a:off x="140735" y="1436455"/>
            <a:ext cx="8246527" cy="1548000"/>
            <a:chOff x="380078" y="1436455"/>
            <a:chExt cx="8246527" cy="1548000"/>
          </a:xfrm>
        </p:grpSpPr>
        <p:graphicFrame>
          <p:nvGraphicFramePr>
            <p:cNvPr id="5" name="Q35">
              <a:extLst>
                <a:ext uri="{FF2B5EF4-FFF2-40B4-BE49-F238E27FC236}">
                  <a16:creationId xmlns:a16="http://schemas.microsoft.com/office/drawing/2014/main" id="{AE25FC66-656F-42F6-024C-606E643E4CF6}"/>
                </a:ext>
              </a:extLst>
            </p:cNvPr>
            <p:cNvGraphicFramePr/>
            <p:nvPr>
              <p:extLst>
                <p:ext uri="{D42A27DB-BD31-4B8C-83A1-F6EECF244321}">
                  <p14:modId xmlns:p14="http://schemas.microsoft.com/office/powerpoint/2010/main" val="57252287"/>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0B112CA0-6934-5678-BC42-FBFC848F5CE2}"/>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0ED914F3-AD14-DBF5-A69F-3CB3D654F32F}"/>
              </a:ext>
            </a:extLst>
          </p:cNvPr>
          <p:cNvSpPr/>
          <p:nvPr/>
        </p:nvSpPr>
        <p:spPr>
          <a:xfrm>
            <a:off x="10580038"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22174B9D-FE16-3EA2-65D5-C0F379ED916B}"/>
              </a:ext>
            </a:extLst>
          </p:cNvPr>
          <p:cNvGraphicFramePr>
            <a:graphicFrameLocks noGrp="1"/>
          </p:cNvGraphicFramePr>
          <p:nvPr>
            <p:extLst>
              <p:ext uri="{D42A27DB-BD31-4B8C-83A1-F6EECF244321}">
                <p14:modId xmlns:p14="http://schemas.microsoft.com/office/powerpoint/2010/main" val="872272734"/>
              </p:ext>
            </p:extLst>
          </p:nvPr>
        </p:nvGraphicFramePr>
        <p:xfrm>
          <a:off x="8585541" y="1767430"/>
          <a:ext cx="3380962" cy="1134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10" name="TextBox 9">
            <a:extLst>
              <a:ext uri="{FF2B5EF4-FFF2-40B4-BE49-F238E27FC236}">
                <a16:creationId xmlns:a16="http://schemas.microsoft.com/office/drawing/2014/main" id="{9354F816-5978-3568-0A1D-79798F7E2A3E}"/>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1035151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257357-B771-94A3-4737-CAC6ABE03AAF}"/>
            </a:ext>
          </a:extLst>
        </p:cNvPr>
        <p:cNvGrpSpPr/>
        <p:nvPr/>
      </p:nvGrpSpPr>
      <p:grpSpPr>
        <a:xfrm>
          <a:off x="0" y="0"/>
          <a:ext cx="0" cy="0"/>
          <a:chOff x="0" y="0"/>
          <a:chExt cx="0" cy="0"/>
        </a:xfrm>
      </p:grpSpPr>
      <p:graphicFrame>
        <p:nvGraphicFramePr>
          <p:cNvPr id="18" name="Q40" descr="A chart showing how your Trust scored for Q37 compared with other trusts that took part; using the ‘expected range’ analysis technique. ">
            <a:extLst>
              <a:ext uri="{FF2B5EF4-FFF2-40B4-BE49-F238E27FC236}">
                <a16:creationId xmlns:a16="http://schemas.microsoft.com/office/drawing/2014/main" id="{BA4A473B-43B9-2B3F-A313-16D148A497E1}"/>
              </a:ext>
            </a:extLst>
          </p:cNvPr>
          <p:cNvGraphicFramePr/>
          <p:nvPr>
            <p:extLst>
              <p:ext uri="{D42A27DB-BD31-4B8C-83A1-F6EECF244321}">
                <p14:modId xmlns:p14="http://schemas.microsoft.com/office/powerpoint/2010/main" val="1694814201"/>
              </p:ext>
            </p:extLst>
          </p:nvPr>
        </p:nvGraphicFramePr>
        <p:xfrm>
          <a:off x="116188" y="2423065"/>
          <a:ext cx="8246527" cy="1404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9714414B-E69A-789A-EEB2-39C2210244B6}"/>
              </a:ext>
            </a:extLst>
          </p:cNvPr>
          <p:cNvSpPr>
            <a:spLocks noGrp="1"/>
          </p:cNvSpPr>
          <p:nvPr>
            <p:ph type="title" idx="4294967295"/>
          </p:nvPr>
        </p:nvSpPr>
        <p:spPr>
          <a:xfrm>
            <a:off x="431262"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11. Respect, dignity and compassion</a:t>
            </a:r>
            <a:endParaRPr lang="en-GB" sz="2800" b="1" dirty="0">
              <a:solidFill>
                <a:srgbClr val="6D276A"/>
              </a:solidFill>
              <a:latin typeface="Arial" panose="020B0604020202020204" pitchFamily="34" charset="0"/>
              <a:cs typeface="Arial" panose="020B0604020202020204" pitchFamily="34" charset="0"/>
            </a:endParaRPr>
          </a:p>
        </p:txBody>
      </p:sp>
      <p:sp>
        <p:nvSpPr>
          <p:cNvPr id="35" name="Title 6">
            <a:extLst>
              <a:ext uri="{FF2B5EF4-FFF2-40B4-BE49-F238E27FC236}">
                <a16:creationId xmlns:a16="http://schemas.microsoft.com/office/drawing/2014/main" id="{B4329E4A-19C1-87CF-F3BB-DA8A18BE786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5 compared with other trusts that took part; using the ‘expected range’ analysis technique. ">
            <a:extLst>
              <a:ext uri="{FF2B5EF4-FFF2-40B4-BE49-F238E27FC236}">
                <a16:creationId xmlns:a16="http://schemas.microsoft.com/office/drawing/2014/main" id="{2634F64C-2520-2B4A-E9BF-9D963723FA75}"/>
              </a:ext>
            </a:extLst>
          </p:cNvPr>
          <p:cNvGrpSpPr/>
          <p:nvPr/>
        </p:nvGrpSpPr>
        <p:grpSpPr>
          <a:xfrm>
            <a:off x="116188" y="1436455"/>
            <a:ext cx="8246527" cy="1548000"/>
            <a:chOff x="380078" y="1436455"/>
            <a:chExt cx="8246527" cy="1548000"/>
          </a:xfrm>
        </p:grpSpPr>
        <p:graphicFrame>
          <p:nvGraphicFramePr>
            <p:cNvPr id="15" name="Q13">
              <a:extLst>
                <a:ext uri="{FF2B5EF4-FFF2-40B4-BE49-F238E27FC236}">
                  <a16:creationId xmlns:a16="http://schemas.microsoft.com/office/drawing/2014/main" id="{D8DDE47D-D7F3-F6E3-7594-FDA215F7E44E}"/>
                </a:ext>
              </a:extLst>
            </p:cNvPr>
            <p:cNvGraphicFramePr/>
            <p:nvPr>
              <p:extLst>
                <p:ext uri="{D42A27DB-BD31-4B8C-83A1-F6EECF244321}">
                  <p14:modId xmlns:p14="http://schemas.microsoft.com/office/powerpoint/2010/main" val="1666497520"/>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3DA625A6-B2B4-24F7-2C85-C44EDC759F1D}"/>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66553BF0-9E8B-59F5-0D38-AABF6A432B3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9160ABA0-54E9-F3BE-E256-CF18788F04FB}"/>
              </a:ext>
            </a:extLst>
          </p:cNvPr>
          <p:cNvSpPr/>
          <p:nvPr/>
        </p:nvSpPr>
        <p:spPr>
          <a:xfrm>
            <a:off x="10549476" y="152545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3" name="table" descr="Number of respondents, Trust score, National average, lowest trust score, highest trust score shown for Q28 and Q29." title="Summary of scores">
            <a:extLst>
              <a:ext uri="{FF2B5EF4-FFF2-40B4-BE49-F238E27FC236}">
                <a16:creationId xmlns:a16="http://schemas.microsoft.com/office/drawing/2014/main" id="{4159D76D-BA80-6BEA-4640-FF00B03B7069}"/>
              </a:ext>
            </a:extLst>
          </p:cNvPr>
          <p:cNvGraphicFramePr>
            <a:graphicFrameLocks noGrp="1"/>
          </p:cNvGraphicFramePr>
          <p:nvPr>
            <p:extLst>
              <p:ext uri="{D42A27DB-BD31-4B8C-83A1-F6EECF244321}">
                <p14:modId xmlns:p14="http://schemas.microsoft.com/office/powerpoint/2010/main" val="397906725"/>
              </p:ext>
            </p:extLst>
          </p:nvPr>
        </p:nvGraphicFramePr>
        <p:xfrm>
          <a:off x="8548720" y="1789732"/>
          <a:ext cx="3399374" cy="24027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68281">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40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592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2" name="TextBox 1">
            <a:extLst>
              <a:ext uri="{FF2B5EF4-FFF2-40B4-BE49-F238E27FC236}">
                <a16:creationId xmlns:a16="http://schemas.microsoft.com/office/drawing/2014/main" id="{0D53AB97-663E-701D-84D3-89D1EE695218}"/>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419690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06129A-A2C3-7211-EB32-7E6E18D3DAC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E077F97-7471-E440-F26D-4CD7E12AA4A8}"/>
              </a:ext>
            </a:extLst>
          </p:cNvPr>
          <p:cNvSpPr>
            <a:spLocks noGrp="1"/>
          </p:cNvSpPr>
          <p:nvPr>
            <p:ph type="title" idx="4294967295"/>
          </p:nvPr>
        </p:nvSpPr>
        <p:spPr>
          <a:xfrm>
            <a:off x="433642" y="554079"/>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12. Overall experience</a:t>
            </a:r>
            <a:endParaRPr lang="en-GB" sz="2800" b="1" dirty="0">
              <a:solidFill>
                <a:srgbClr val="6D276A"/>
              </a:solidFill>
              <a:latin typeface="Arial" panose="020B0604020202020204" pitchFamily="34" charset="0"/>
              <a:cs typeface="Arial" panose="020B0604020202020204" pitchFamily="34" charset="0"/>
            </a:endParaRPr>
          </a:p>
        </p:txBody>
      </p:sp>
      <p:sp>
        <p:nvSpPr>
          <p:cNvPr id="35" name="Title 6">
            <a:extLst>
              <a:ext uri="{FF2B5EF4-FFF2-40B4-BE49-F238E27FC236}">
                <a16:creationId xmlns:a16="http://schemas.microsoft.com/office/drawing/2014/main" id="{CA7C6FB6-BD82-60C8-9F3C-A5DD4CAFAA68}"/>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6 compared with other trusts that took part; using the ‘expected range’ analysis technique. ">
            <a:extLst>
              <a:ext uri="{FF2B5EF4-FFF2-40B4-BE49-F238E27FC236}">
                <a16:creationId xmlns:a16="http://schemas.microsoft.com/office/drawing/2014/main" id="{10C2C3DD-033B-2BC1-E594-6F6F8FF2CA98}"/>
              </a:ext>
            </a:extLst>
          </p:cNvPr>
          <p:cNvGrpSpPr/>
          <p:nvPr/>
        </p:nvGrpSpPr>
        <p:grpSpPr>
          <a:xfrm>
            <a:off x="250208" y="1611366"/>
            <a:ext cx="8274383" cy="1548000"/>
            <a:chOff x="533494" y="1459902"/>
            <a:chExt cx="8246527" cy="1512887"/>
          </a:xfrm>
        </p:grpSpPr>
        <p:graphicFrame>
          <p:nvGraphicFramePr>
            <p:cNvPr id="15" name="Q39">
              <a:extLst>
                <a:ext uri="{FF2B5EF4-FFF2-40B4-BE49-F238E27FC236}">
                  <a16:creationId xmlns:a16="http://schemas.microsoft.com/office/drawing/2014/main" id="{B6A4BE17-2694-33BE-AE6D-1C3A4253C955}"/>
                </a:ext>
              </a:extLst>
            </p:cNvPr>
            <p:cNvGraphicFramePr/>
            <p:nvPr>
              <p:extLst>
                <p:ext uri="{D42A27DB-BD31-4B8C-83A1-F6EECF244321}">
                  <p14:modId xmlns:p14="http://schemas.microsoft.com/office/powerpoint/2010/main" val="4262142747"/>
                </p:ext>
              </p:extLst>
            </p:nvPr>
          </p:nvGraphicFramePr>
          <p:xfrm>
            <a:off x="533494" y="1459902"/>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E4ABCB3E-8CC6-BEAB-283C-D068EEF2A02B}"/>
                </a:ext>
              </a:extLst>
            </p:cNvPr>
            <p:cNvSpPr/>
            <p:nvPr/>
          </p:nvSpPr>
          <p:spPr>
            <a:xfrm>
              <a:off x="6845755" y="1904645"/>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Slide Number Placeholder 1">
            <a:extLst>
              <a:ext uri="{FF2B5EF4-FFF2-40B4-BE49-F238E27FC236}">
                <a16:creationId xmlns:a16="http://schemas.microsoft.com/office/drawing/2014/main" id="{93B27D9E-BF63-3E72-8173-7F45AFEF3CE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58</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graphicFrame>
        <p:nvGraphicFramePr>
          <p:cNvPr id="10" name="table" descr="Number of respondents, Trust score, National average, lowest trust score, highest trust score shown for Q36." title="Summary of scores">
            <a:extLst>
              <a:ext uri="{FF2B5EF4-FFF2-40B4-BE49-F238E27FC236}">
                <a16:creationId xmlns:a16="http://schemas.microsoft.com/office/drawing/2014/main" id="{69989150-54A8-9F4D-5530-7671093F3291}"/>
              </a:ext>
            </a:extLst>
          </p:cNvPr>
          <p:cNvGraphicFramePr>
            <a:graphicFrameLocks noGrp="1"/>
          </p:cNvGraphicFramePr>
          <p:nvPr>
            <p:extLst>
              <p:ext uri="{D42A27DB-BD31-4B8C-83A1-F6EECF244321}">
                <p14:modId xmlns:p14="http://schemas.microsoft.com/office/powerpoint/2010/main" val="358761174"/>
              </p:ext>
            </p:extLst>
          </p:nvPr>
        </p:nvGraphicFramePr>
        <p:xfrm>
          <a:off x="8579405" y="1890169"/>
          <a:ext cx="3374826" cy="1621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3733">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630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Rectangle 13">
            <a:extLst>
              <a:ext uri="{FF2B5EF4-FFF2-40B4-BE49-F238E27FC236}">
                <a16:creationId xmlns:a16="http://schemas.microsoft.com/office/drawing/2014/main" id="{4E62211F-C34D-082C-834D-6F5DE48E6632}"/>
              </a:ext>
            </a:extLst>
          </p:cNvPr>
          <p:cNvSpPr/>
          <p:nvPr/>
        </p:nvSpPr>
        <p:spPr>
          <a:xfrm>
            <a:off x="10552483" y="1620634"/>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trusts in England</a:t>
            </a:r>
          </a:p>
        </p:txBody>
      </p:sp>
      <p:sp>
        <p:nvSpPr>
          <p:cNvPr id="2" name="TextBox 1">
            <a:extLst>
              <a:ext uri="{FF2B5EF4-FFF2-40B4-BE49-F238E27FC236}">
                <a16:creationId xmlns:a16="http://schemas.microsoft.com/office/drawing/2014/main" id="{6EA932CE-962E-E217-F6FD-417291A4FF1C}"/>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790263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50EC2B-256D-87FE-5F8F-ACD92E841B3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36E17FB-C763-2B3D-5300-EF81CE174F73}"/>
              </a:ext>
            </a:extLst>
          </p:cNvPr>
          <p:cNvSpPr>
            <a:spLocks noGrp="1"/>
          </p:cNvSpPr>
          <p:nvPr>
            <p:ph type="title" idx="4294967295"/>
          </p:nvPr>
        </p:nvSpPr>
        <p:spPr>
          <a:xfrm>
            <a:off x="433642" y="577525"/>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13. Feedback</a:t>
            </a:r>
            <a:endParaRPr lang="en-GB" sz="2800" b="1" dirty="0">
              <a:solidFill>
                <a:srgbClr val="6D276A"/>
              </a:solidFill>
              <a:latin typeface="Arial" panose="020B0604020202020204" pitchFamily="34" charset="0"/>
              <a:cs typeface="Arial" panose="020B0604020202020204" pitchFamily="34" charset="0"/>
            </a:endParaRPr>
          </a:p>
        </p:txBody>
      </p:sp>
      <p:sp>
        <p:nvSpPr>
          <p:cNvPr id="35" name="Title 6">
            <a:extLst>
              <a:ext uri="{FF2B5EF4-FFF2-40B4-BE49-F238E27FC236}">
                <a16:creationId xmlns:a16="http://schemas.microsoft.com/office/drawing/2014/main" id="{1E0C06D3-D29E-94EE-C751-172228A3F6B5}"/>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6 compared with other trusts that took part; using the ‘expected range’ analysis technique. ">
            <a:extLst>
              <a:ext uri="{FF2B5EF4-FFF2-40B4-BE49-F238E27FC236}">
                <a16:creationId xmlns:a16="http://schemas.microsoft.com/office/drawing/2014/main" id="{8149283F-2EFF-1BC6-5E92-758D0411479E}"/>
              </a:ext>
            </a:extLst>
          </p:cNvPr>
          <p:cNvGrpSpPr/>
          <p:nvPr/>
        </p:nvGrpSpPr>
        <p:grpSpPr>
          <a:xfrm>
            <a:off x="110049" y="1553355"/>
            <a:ext cx="8246527" cy="1548000"/>
            <a:chOff x="380078" y="1436455"/>
            <a:chExt cx="8246527" cy="1548000"/>
          </a:xfrm>
        </p:grpSpPr>
        <p:graphicFrame>
          <p:nvGraphicFramePr>
            <p:cNvPr id="15" name="Q41">
              <a:extLst>
                <a:ext uri="{FF2B5EF4-FFF2-40B4-BE49-F238E27FC236}">
                  <a16:creationId xmlns:a16="http://schemas.microsoft.com/office/drawing/2014/main" id="{08D3A56C-E0E9-B91C-BB84-FBAA790675FB}"/>
                </a:ext>
              </a:extLst>
            </p:cNvPr>
            <p:cNvGraphicFramePr/>
            <p:nvPr>
              <p:extLst>
                <p:ext uri="{D42A27DB-BD31-4B8C-83A1-F6EECF244321}">
                  <p14:modId xmlns:p14="http://schemas.microsoft.com/office/powerpoint/2010/main" val="1399058750"/>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06AADBC6-4E29-CE26-A5E0-67DBF96C8729}"/>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Slide Number Placeholder 1">
            <a:extLst>
              <a:ext uri="{FF2B5EF4-FFF2-40B4-BE49-F238E27FC236}">
                <a16:creationId xmlns:a16="http://schemas.microsoft.com/office/drawing/2014/main" id="{73DDCEB5-17A3-AB66-CE7A-37AEE39AE6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59</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graphicFrame>
        <p:nvGraphicFramePr>
          <p:cNvPr id="10" name="table" descr="Number of respondents, Trust score, National average, lowest trust score, highest trust score shown for Q36." title="Summary of scores">
            <a:extLst>
              <a:ext uri="{FF2B5EF4-FFF2-40B4-BE49-F238E27FC236}">
                <a16:creationId xmlns:a16="http://schemas.microsoft.com/office/drawing/2014/main" id="{4C8CF8BB-E7A5-C4B4-52B1-397DAF51F7CE}"/>
              </a:ext>
            </a:extLst>
          </p:cNvPr>
          <p:cNvGraphicFramePr>
            <a:graphicFrameLocks noGrp="1"/>
          </p:cNvGraphicFramePr>
          <p:nvPr>
            <p:extLst>
              <p:ext uri="{D42A27DB-BD31-4B8C-83A1-F6EECF244321}">
                <p14:modId xmlns:p14="http://schemas.microsoft.com/office/powerpoint/2010/main" val="3858514358"/>
              </p:ext>
            </p:extLst>
          </p:nvPr>
        </p:nvGraphicFramePr>
        <p:xfrm>
          <a:off x="8579405" y="1890169"/>
          <a:ext cx="3374826" cy="15567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3733">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652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0.8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4.0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Rectangle 13">
            <a:extLst>
              <a:ext uri="{FF2B5EF4-FFF2-40B4-BE49-F238E27FC236}">
                <a16:creationId xmlns:a16="http://schemas.microsoft.com/office/drawing/2014/main" id="{31182207-0D01-F056-89ED-D95181C2CBC1}"/>
              </a:ext>
            </a:extLst>
          </p:cNvPr>
          <p:cNvSpPr/>
          <p:nvPr/>
        </p:nvSpPr>
        <p:spPr>
          <a:xfrm>
            <a:off x="10552483" y="1620634"/>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trusts in England</a:t>
            </a:r>
          </a:p>
        </p:txBody>
      </p:sp>
      <p:sp>
        <p:nvSpPr>
          <p:cNvPr id="2" name="TextBox 1">
            <a:extLst>
              <a:ext uri="{FF2B5EF4-FFF2-40B4-BE49-F238E27FC236}">
                <a16:creationId xmlns:a16="http://schemas.microsoft.com/office/drawing/2014/main" id="{A7CE544A-1289-B506-C2F9-4BD775C7F3C6}"/>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3445705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a:xfrm>
            <a:off x="494817" y="575966"/>
            <a:ext cx="11417697" cy="654856"/>
          </a:xfrm>
        </p:spPr>
        <p:txBody>
          <a:bodyPr>
            <a:normAutofit/>
          </a:bodyPr>
          <a:lstStyle/>
          <a:p>
            <a:r>
              <a:rPr lang="en-GB" dirty="0"/>
              <a:t>Using the survey results</a:t>
            </a:r>
          </a:p>
        </p:txBody>
      </p:sp>
      <p:sp>
        <p:nvSpPr>
          <p:cNvPr id="14" name="TextBox 13">
            <a:extLst>
              <a:ext uri="{FF2B5EF4-FFF2-40B4-BE49-F238E27FC236}">
                <a16:creationId xmlns:a16="http://schemas.microsoft.com/office/drawing/2014/main" id="{0F4AE1C8-8D93-48B5-BADE-2E19C3A340E4}"/>
              </a:ext>
            </a:extLst>
          </p:cNvPr>
          <p:cNvSpPr txBox="1"/>
          <p:nvPr/>
        </p:nvSpPr>
        <p:spPr>
          <a:xfrm>
            <a:off x="494817" y="1268519"/>
            <a:ext cx="11268000" cy="5224356"/>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Navigating this report</a:t>
            </a:r>
          </a:p>
          <a:p>
            <a:pPr>
              <a:spcBef>
                <a:spcPts val="600"/>
              </a:spcBef>
              <a:spcAft>
                <a:spcPts val="600"/>
              </a:spcAft>
            </a:pPr>
            <a:r>
              <a:rPr lang="en-GB" sz="1200" dirty="0">
                <a:latin typeface="Arial" panose="020B0604020202020204" pitchFamily="34" charset="0"/>
                <a:cs typeface="Arial" panose="020B0604020202020204" pitchFamily="34" charset="0"/>
              </a:rPr>
              <a:t>This report is split into five main sections:</a:t>
            </a:r>
          </a:p>
          <a:p>
            <a:pPr marL="171450" indent="-17145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Background and methodology </a:t>
            </a:r>
            <a:r>
              <a:rPr lang="en-GB" sz="1200" dirty="0">
                <a:latin typeface="Arial" panose="020B0604020202020204" pitchFamily="34" charset="0"/>
                <a:cs typeface="Arial" panose="020B0604020202020204" pitchFamily="34" charset="0"/>
              </a:rPr>
              <a:t>– provides information about the survey programme, how the survey is run, and how to interpret the data.</a:t>
            </a:r>
          </a:p>
          <a:p>
            <a:pPr marL="171450" indent="-17145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Trust scores: Child and Adolescent Mental Health Services </a:t>
            </a:r>
            <a:r>
              <a:rPr lang="en-GB" sz="1200" dirty="0">
                <a:latin typeface="Arial" panose="020B0604020202020204" pitchFamily="34" charset="0"/>
                <a:cs typeface="Arial" panose="020B0604020202020204" pitchFamily="34" charset="0"/>
              </a:rPr>
              <a:t>– shows </a:t>
            </a:r>
            <a:r>
              <a:rPr lang="en-GB" sz="1200" dirty="0">
                <a:solidFill>
                  <a:srgbClr val="000000"/>
                </a:solidFill>
                <a:latin typeface="Arial" panose="020B0604020202020204" pitchFamily="34" charset="0"/>
                <a:cs typeface="Arial" panose="020B0604020202020204" pitchFamily="34" charset="0"/>
              </a:rPr>
              <a:t>how your trust scored for each evaluative question and the number of respondents for each question.</a:t>
            </a:r>
            <a:endParaRPr lang="en-GB" sz="1200" b="1" dirty="0">
              <a:latin typeface="Arial" panose="020B0604020202020204" pitchFamily="34" charset="0"/>
              <a:cs typeface="Arial" panose="020B0604020202020204" pitchFamily="34" charset="0"/>
            </a:endParaRPr>
          </a:p>
          <a:p>
            <a:pPr marL="171450" indent="-171450">
              <a:spcBef>
                <a:spcPts val="600"/>
              </a:spcBef>
              <a:buFont typeface="Arial" panose="020B0604020202020204" pitchFamily="34" charset="0"/>
              <a:buChar char="•"/>
            </a:pPr>
            <a:r>
              <a:rPr lang="en-GB" sz="1200" b="1" dirty="0">
                <a:latin typeface="Arial" panose="020B0604020202020204" pitchFamily="34" charset="0"/>
                <a:cs typeface="Arial" panose="020B0604020202020204" pitchFamily="34" charset="0"/>
              </a:rPr>
              <a:t>Benchmarking: Assessment Service Groups </a:t>
            </a:r>
            <a:r>
              <a:rPr lang="en-GB" sz="1200" dirty="0">
                <a:latin typeface="Arial" panose="020B0604020202020204" pitchFamily="34" charset="0"/>
                <a:cs typeface="Arial" panose="020B0604020202020204" pitchFamily="34" charset="0"/>
              </a:rPr>
              <a:t>– </a:t>
            </a:r>
            <a:r>
              <a:rPr lang="en-GB" sz="1200" dirty="0">
                <a:solidFill>
                  <a:srgbClr val="000000"/>
                </a:solidFill>
                <a:latin typeface="Arial" panose="020B0604020202020204" pitchFamily="34" charset="0"/>
                <a:cs typeface="Arial" panose="020B0604020202020204" pitchFamily="34" charset="0"/>
              </a:rPr>
              <a:t>Trusts were requested to share data on the type of service a service user primarily accessed during the sample period. This report provides scores for each individual ASG:</a:t>
            </a:r>
          </a:p>
          <a:p>
            <a:pPr marL="628650" lvl="1" indent="-171450">
              <a:spcBef>
                <a:spcPts val="600"/>
              </a:spcBef>
              <a:buFont typeface="Arial" panose="020B0604020202020204" pitchFamily="34" charset="0"/>
              <a:buChar char="•"/>
            </a:pPr>
            <a:r>
              <a:rPr lang="en-GB" sz="1200" b="1" dirty="0">
                <a:latin typeface="Arial" panose="020B0604020202020204" pitchFamily="34" charset="0"/>
                <a:cs typeface="Arial" panose="020B0604020202020204" pitchFamily="34" charset="0"/>
              </a:rPr>
              <a:t>Adult Mental Health Services </a:t>
            </a:r>
            <a:r>
              <a:rPr lang="en-GB" sz="1200" dirty="0">
                <a:latin typeface="Arial" panose="020B0604020202020204" pitchFamily="34" charset="0"/>
                <a:cs typeface="Arial" panose="020B0604020202020204" pitchFamily="34" charset="0"/>
              </a:rPr>
              <a:t>– shows how your trust performs for each evaluative question in the survey against other trusts with Adult Mental Health Services data, using the ‘expected range’ analysis technique. </a:t>
            </a:r>
          </a:p>
          <a:p>
            <a:pPr marL="628650" lvl="1" indent="-171450">
              <a:spcBef>
                <a:spcPts val="600"/>
              </a:spcBef>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lvl="1">
              <a:spcBef>
                <a:spcPts val="600"/>
              </a:spcBef>
            </a:pPr>
            <a:endParaRPr lang="en-GB" sz="1200" dirty="0">
              <a:latin typeface="Arial" panose="020B0604020202020204" pitchFamily="34" charset="0"/>
              <a:cs typeface="Arial" panose="020B0604020202020204" pitchFamily="34" charset="0"/>
            </a:endParaRPr>
          </a:p>
          <a:p>
            <a:pPr marL="628650" lvl="1" indent="-171450">
              <a:spcBef>
                <a:spcPts val="600"/>
              </a:spcBef>
              <a:buFont typeface="Arial" panose="020B0604020202020204" pitchFamily="34" charset="0"/>
              <a:buChar char="•"/>
            </a:pPr>
            <a:r>
              <a:rPr lang="en-GB" sz="1200" b="1" dirty="0">
                <a:latin typeface="Arial" panose="020B0604020202020204" pitchFamily="34" charset="0"/>
                <a:cs typeface="Arial" panose="020B0604020202020204" pitchFamily="34" charset="0"/>
              </a:rPr>
              <a:t>Older People’s Mental Health Services </a:t>
            </a:r>
            <a:r>
              <a:rPr lang="en-GB" sz="1200" dirty="0">
                <a:latin typeface="Arial" panose="020B0604020202020204" pitchFamily="34" charset="0"/>
                <a:cs typeface="Arial" panose="020B0604020202020204" pitchFamily="34" charset="0"/>
              </a:rPr>
              <a:t>- shows how your trust performs for each evaluative question in the survey against other trusts with Older People’s Mental Health Services data, using the ‘expected range’ analysis technique. </a:t>
            </a:r>
            <a:endParaRPr lang="en-GB" sz="1200" b="1" dirty="0">
              <a:latin typeface="Arial" panose="020B0604020202020204" pitchFamily="34" charset="0"/>
              <a:cs typeface="Arial" panose="020B0604020202020204" pitchFamily="34" charset="0"/>
            </a:endParaRPr>
          </a:p>
          <a:p>
            <a:pPr marL="172800"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Change over time: Assessment Service Groups </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includes your trust’s mean score for each evaluative question in the survey shown in a significance test table, comparing it to your 2023 mean. This allows you to see if your trust has made statistically significant improvements between survey years. Scores are provided for:</a:t>
            </a:r>
          </a:p>
          <a:p>
            <a:pPr marL="630000" lvl="1"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Adult Mental Health Services</a:t>
            </a:r>
          </a:p>
          <a:p>
            <a:pPr marL="630000" lvl="1"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Older People’s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No historical comparison is provided for the Child and Adolescent Mental Health Services due to low base sizes.</a:t>
            </a:r>
          </a:p>
          <a:p>
            <a:pPr marL="172800"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Comparison to other trusts </a:t>
            </a:r>
            <a:r>
              <a:rPr lang="en-GB" sz="1200" dirty="0">
                <a:latin typeface="Arial" panose="020B0604020202020204" pitchFamily="34" charset="0"/>
                <a:cs typeface="Arial" panose="020B0604020202020204" pitchFamily="34" charset="0"/>
              </a:rPr>
              <a:t>– includes the questions for which your trust performed ‘much better than expected’, ‘better than expected’, ‘somewhat better than expected’, ‘somewhat worse than expected’, ‘worse than expected’ or ‘much worse than expected’ compared with most other trusts. It includes questions for Adult Mental Health Services and Older People’s Mental Health Services for which benchmarking analysis has been performed.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49357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60</a:t>
            </a:fld>
            <a:r>
              <a:rPr lang="en-GB" sz="900" b="1" dirty="0">
                <a:solidFill>
                  <a:schemeClr val="bg1"/>
                </a:solidFill>
                <a:latin typeface="Arial" panose="020B0604020202020204" pitchFamily="34" charset="0"/>
                <a:cs typeface="Arial" panose="020B0604020202020204" pitchFamily="34" charset="0"/>
              </a:rPr>
              <a:t>  </a:t>
            </a:r>
          </a:p>
        </p:txBody>
      </p:sp>
      <p:sp>
        <p:nvSpPr>
          <p:cNvPr id="2" name="Title 4">
            <a:extLst>
              <a:ext uri="{FF2B5EF4-FFF2-40B4-BE49-F238E27FC236}">
                <a16:creationId xmlns:a16="http://schemas.microsoft.com/office/drawing/2014/main" id="{6F7B2172-EB2F-F823-95E8-6F8EB13D21DC}"/>
              </a:ext>
            </a:extLst>
          </p:cNvPr>
          <p:cNvSpPr txBox="1">
            <a:spLocks/>
          </p:cNvSpPr>
          <p:nvPr/>
        </p:nvSpPr>
        <p:spPr>
          <a:xfrm>
            <a:off x="628769" y="1972479"/>
            <a:ext cx="10018912" cy="2913042"/>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where comparable data is available, statistical significance testing using a two-sample t-test has been carried out against the 2023 and 2024 survey results for each relevant question. Where a change in results is shown as ‘significant’, this indicates that this change is not due to random chance, but is likely due to some particular factor at your trust </a:t>
            </a:r>
          </a:p>
          <a:p>
            <a:pPr marL="180975" indent="-180975">
              <a:lnSpc>
                <a:spcPct val="110000"/>
              </a:lnSpc>
              <a:spcBef>
                <a:spcPts val="600"/>
              </a:spcBef>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p:txBody>
      </p:sp>
      <p:sp>
        <p:nvSpPr>
          <p:cNvPr id="3" name="Title 4">
            <a:extLst>
              <a:ext uri="{FF2B5EF4-FFF2-40B4-BE49-F238E27FC236}">
                <a16:creationId xmlns:a16="http://schemas.microsoft.com/office/drawing/2014/main" id="{71E0A3C5-E23F-5A56-358F-609BE2E8D767}"/>
              </a:ext>
            </a:extLst>
          </p:cNvPr>
          <p:cNvSpPr>
            <a:spLocks noGrp="1"/>
          </p:cNvSpPr>
          <p:nvPr>
            <p:ph type="title"/>
          </p:nvPr>
        </p:nvSpPr>
        <p:spPr>
          <a:xfrm>
            <a:off x="628769" y="1104534"/>
            <a:ext cx="5154159" cy="553998"/>
          </a:xfrm>
        </p:spPr>
        <p:txBody>
          <a:bodyPr/>
          <a:lstStyle/>
          <a:p>
            <a:r>
              <a:rPr lang="en-GB" b="1" dirty="0">
                <a:cs typeface="Arial" panose="020B0604020202020204" pitchFamily="34" charset="0"/>
              </a:rPr>
              <a:t>Change over time</a:t>
            </a:r>
            <a:endParaRPr lang="en-GB" dirty="0">
              <a:cs typeface="Arial" panose="020B0604020202020204" pitchFamily="34" charset="0"/>
            </a:endParaRPr>
          </a:p>
        </p:txBody>
      </p:sp>
      <p:sp>
        <p:nvSpPr>
          <p:cNvPr id="4" name="TextBox 3">
            <a:extLst>
              <a:ext uri="{FF2B5EF4-FFF2-40B4-BE49-F238E27FC236}">
                <a16:creationId xmlns:a16="http://schemas.microsoft.com/office/drawing/2014/main" id="{22C18A32-780B-FD91-7F8A-DF5208EADAD0}"/>
              </a:ext>
            </a:extLst>
          </p:cNvPr>
          <p:cNvSpPr txBox="1"/>
          <p:nvPr/>
        </p:nvSpPr>
        <p:spPr>
          <a:xfrm>
            <a:off x="628769" y="4742313"/>
            <a:ext cx="9790113" cy="1384995"/>
          </a:xfrm>
          <a:prstGeom prst="rect">
            <a:avLst/>
          </a:prstGeom>
          <a:noFill/>
        </p:spPr>
        <p:txBody>
          <a:bodyPr wrap="square" rtlCol="0">
            <a:spAutoFit/>
          </a:bodyPr>
          <a:lstStyle/>
          <a:p>
            <a:r>
              <a:rPr lang="en-GB" sz="1200" b="1" dirty="0">
                <a:solidFill>
                  <a:schemeClr val="bg1"/>
                </a:solidFill>
                <a:latin typeface="Arial" panose="020B0604020202020204" pitchFamily="34" charset="0"/>
                <a:cs typeface="Arial" panose="020B0604020202020204" pitchFamily="34" charset="0"/>
              </a:rPr>
              <a:t>Please note:</a:t>
            </a:r>
            <a:r>
              <a:rPr lang="en-GB" sz="1200" dirty="0">
                <a:solidFill>
                  <a:schemeClr val="bg1"/>
                </a:solidFill>
                <a:latin typeface="Arial" panose="020B0604020202020204" pitchFamily="34" charset="0"/>
                <a:cs typeface="Arial" panose="020B0604020202020204" pitchFamily="34" charset="0"/>
              </a:rPr>
              <a:t> </a:t>
            </a:r>
          </a:p>
          <a:p>
            <a:pPr marL="171450" indent="-171450">
              <a:buFont typeface="Arial" panose="020B0604020202020204" pitchFamily="34" charset="0"/>
              <a:buChar char="•"/>
            </a:pPr>
            <a:r>
              <a:rPr lang="en-GB" sz="1200" dirty="0">
                <a:solidFill>
                  <a:schemeClr val="bg1"/>
                </a:solidFill>
                <a:latin typeface="Arial" panose="020B0604020202020204" pitchFamily="34" charset="0"/>
                <a:cs typeface="Arial" panose="020B0604020202020204" pitchFamily="34" charset="0"/>
              </a:rPr>
              <a:t>If data is missing for a survey year, </a:t>
            </a:r>
            <a:r>
              <a:rPr lang="en-US" sz="1200" dirty="0">
                <a:solidFill>
                  <a:schemeClr val="bg1"/>
                </a:solidFill>
                <a:latin typeface="Arial" panose="020B0604020202020204" pitchFamily="34" charset="0"/>
                <a:cs typeface="Arial" panose="020B0604020202020204" pitchFamily="34" charset="0"/>
              </a:rPr>
              <a:t>this is due to a low number of responses, or because the trust data was not included in the survey that year, due to sampling errors or ineligibility.</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The following questions were new or changed for 2024 and therefore are not included in this section: Q9, Q15, Q16, Q26. </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Section 6 has been excluded as the question that constitutes the section has been amended and is no longer comparable. </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A two-sample t-test </a:t>
            </a:r>
            <a:r>
              <a:rPr lang="en-GB" sz="1200" dirty="0">
                <a:solidFill>
                  <a:schemeClr val="bg1"/>
                </a:solidFill>
                <a:latin typeface="Arial" panose="020B0604020202020204" pitchFamily="34" charset="0"/>
                <a:cs typeface="Arial" panose="020B0604020202020204" pitchFamily="34" charset="0"/>
              </a:rPr>
              <a:t>is a statistical test used to compare the means of two groups to see if there is a significant difference between them and assess whether observed differences are likely due to chance or not.</a:t>
            </a: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change over time in this report</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C8FE1D46-5796-4660-8005-4272491A52FC}"/>
              </a:ext>
            </a:extLst>
          </p:cNvPr>
          <p:cNvSpPr/>
          <p:nvPr/>
        </p:nvSpPr>
        <p:spPr>
          <a:xfrm>
            <a:off x="419970" y="1268520"/>
            <a:ext cx="5254032" cy="3908762"/>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charts in the ‘change over time’ section show how your trust scored in each Community Mental Health survey iteration. Where available, trend data from 2023 to 2024 is shown. If a question only has one data point, this question is not shown. Questions that are not historically comparable, are also not shown.</a:t>
            </a:r>
          </a:p>
          <a:p>
            <a:pPr>
              <a:spcBef>
                <a:spcPts val="600"/>
              </a:spcBef>
              <a:spcAft>
                <a:spcPts val="600"/>
              </a:spcAft>
            </a:pPr>
            <a:r>
              <a:rPr lang="en-US" sz="1200" dirty="0">
                <a:latin typeface="Arial" panose="020B0604020202020204" pitchFamily="34" charset="0"/>
                <a:cs typeface="Arial" panose="020B0604020202020204" pitchFamily="34" charset="0"/>
              </a:rPr>
              <a:t>Each question is displayed in a line chart. These charts show your trust mean score for each survey year (blue line). The national average is also shown across survey years, this is the average score for that question across all community mental health </a:t>
            </a:r>
            <a:r>
              <a:rPr lang="en-GB" sz="1200" dirty="0">
                <a:latin typeface="Arial" panose="020B0604020202020204" pitchFamily="34" charset="0"/>
                <a:cs typeface="Arial" panose="020B0604020202020204" pitchFamily="34" charset="0"/>
              </a:rPr>
              <a:t>NHS trusts in</a:t>
            </a:r>
            <a:r>
              <a:rPr lang="en-US" sz="1200" dirty="0">
                <a:latin typeface="Arial" panose="020B0604020202020204" pitchFamily="34" charset="0"/>
                <a:cs typeface="Arial" panose="020B0604020202020204" pitchFamily="34" charset="0"/>
              </a:rPr>
              <a:t> England (green line). This enables you to see how your trust compares to the national average. If there is data missing for a survey year, this may be due to either a low number of responses, because the trust was not included in the survey that year, sampling errors or ineligibility.</a:t>
            </a:r>
          </a:p>
          <a:p>
            <a:pPr>
              <a:spcBef>
                <a:spcPts val="600"/>
              </a:spcBef>
              <a:spcAft>
                <a:spcPts val="600"/>
              </a:spcAft>
            </a:pPr>
            <a:r>
              <a:rPr lang="en-US" sz="1200" dirty="0">
                <a:latin typeface="Arial" panose="020B0604020202020204" pitchFamily="34" charset="0"/>
                <a:cs typeface="Arial" panose="020B0604020202020204" pitchFamily="34" charset="0"/>
              </a:rPr>
              <a:t>Statistically significant changes are also displayed in tables underneath the charts, showing significant differences between this year (2024) and the previous year (2023). Z-tests set to 95% significance were used to compare data between the two years (2024 vs 2023). A statistically significant difference means it is unlikely we would have obtained this result if there was no real difference. </a:t>
            </a:r>
          </a:p>
        </p:txBody>
      </p:sp>
      <p:sp>
        <p:nvSpPr>
          <p:cNvPr id="7" name="Rectangle 6" descr="Border box" title="Decorative">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695373" y="1355790"/>
            <a:ext cx="4717032" cy="411833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pic>
        <p:nvPicPr>
          <p:cNvPr id="6" name="Picture 5" descr="A screenshot of a graph&#10;&#10;AI-generated content may be incorrect.">
            <a:extLst>
              <a:ext uri="{FF2B5EF4-FFF2-40B4-BE49-F238E27FC236}">
                <a16:creationId xmlns:a16="http://schemas.microsoft.com/office/drawing/2014/main" id="{9D3D4EBB-F067-625B-3F83-57037306A7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9928" y="1523190"/>
            <a:ext cx="4147921" cy="3783535"/>
          </a:xfrm>
          <a:prstGeom prst="rect">
            <a:avLst/>
          </a:prstGeom>
        </p:spPr>
      </p:pic>
    </p:spTree>
    <p:extLst>
      <p:ext uri="{BB962C8B-B14F-4D97-AF65-F5344CB8AC3E}">
        <p14:creationId xmlns:p14="http://schemas.microsoft.com/office/powerpoint/2010/main" val="147267244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4AF7A3-8EFE-2004-A9D4-CEB0566E4135}"/>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83291C19-4621-5568-1718-D59076FB24E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62</a:t>
            </a:fld>
            <a:r>
              <a:rPr lang="en-GB" sz="900" b="1" dirty="0">
                <a:solidFill>
                  <a:schemeClr val="bg1"/>
                </a:solidFill>
                <a:latin typeface="Arial" panose="020B0604020202020204" pitchFamily="34" charset="0"/>
                <a:cs typeface="Arial" panose="020B0604020202020204" pitchFamily="34" charset="0"/>
              </a:rPr>
              <a:t>  </a:t>
            </a:r>
          </a:p>
        </p:txBody>
      </p:sp>
      <p:sp>
        <p:nvSpPr>
          <p:cNvPr id="7" name="Slide Number Placeholder 1">
            <a:extLst>
              <a:ext uri="{FF2B5EF4-FFF2-40B4-BE49-F238E27FC236}">
                <a16:creationId xmlns:a16="http://schemas.microsoft.com/office/drawing/2014/main" id="{1A74858F-A6C2-21CF-6319-201E8DD2E81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62</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A9FE0C84-43FE-ED30-2DAE-3F0B5E1B7C80}"/>
              </a:ext>
            </a:extLst>
          </p:cNvPr>
          <p:cNvSpPr>
            <a:spLocks noGrp="1"/>
          </p:cNvSpPr>
          <p:nvPr>
            <p:ph type="title"/>
          </p:nvPr>
        </p:nvSpPr>
        <p:spPr>
          <a:xfrm>
            <a:off x="628769" y="1835501"/>
            <a:ext cx="9138686" cy="1231106"/>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6026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6D9A27-FC35-9CE9-6F88-35E7D8BACD23}"/>
            </a:ext>
          </a:extLst>
        </p:cNvPr>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6CBDBA3F-BDF8-9977-546E-848740A8713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63</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91265A5E-6880-F653-E02F-F6418ACB2D88}"/>
              </a:ext>
            </a:extLst>
          </p:cNvPr>
          <p:cNvSpPr txBox="1">
            <a:spLocks/>
          </p:cNvSpPr>
          <p:nvPr/>
        </p:nvSpPr>
        <p:spPr>
          <a:xfrm>
            <a:off x="0" y="818267"/>
            <a:ext cx="11358988" cy="995184"/>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endParaRPr lang="en-GB" dirty="0">
              <a:effectLst/>
            </a:endParaRPr>
          </a:p>
          <a:p>
            <a:pPr lvl="1">
              <a:lnSpc>
                <a:spcPct val="115000"/>
              </a:lnSpc>
              <a:spcAft>
                <a:spcPts val="800"/>
              </a:spcAft>
              <a:buSzPts val="1000"/>
              <a:tabLst>
                <a:tab pos="914400" algn="l"/>
              </a:tabLst>
            </a:pPr>
            <a:r>
              <a:rPr lang="en-GB" sz="1400" kern="100">
                <a:effectLst/>
                <a:latin typeface="Arial" panose="020B0604020202020204" pitchFamily="34" charset="0"/>
                <a:ea typeface="Aptos" panose="020B0004020202020204" pitchFamily="34" charset="0"/>
                <a:cs typeface="Arial" panose="020B0604020202020204" pitchFamily="34" charset="0"/>
              </a:rPr>
              <a:t>RWV Devon Partnership NHS Trust </a:t>
            </a:r>
            <a:r>
              <a:rPr lang="en-GB" sz="1400" kern="100" dirty="0">
                <a:effectLst/>
                <a:latin typeface="Arial" panose="020B0604020202020204" pitchFamily="34" charset="0"/>
                <a:ea typeface="Aptos" panose="020B0004020202020204" pitchFamily="34" charset="0"/>
                <a:cs typeface="Arial" panose="020B0604020202020204" pitchFamily="34" charset="0"/>
              </a:rPr>
              <a:t>does not have historical comparisons for Adult Mental </a:t>
            </a:r>
            <a:r>
              <a:rPr lang="en-GB" sz="1400" kern="100" dirty="0">
                <a:latin typeface="Arial" panose="020B0604020202020204" pitchFamily="34" charset="0"/>
                <a:ea typeface="Aptos" panose="020B0004020202020204" pitchFamily="34" charset="0"/>
                <a:cs typeface="Arial" panose="020B0604020202020204" pitchFamily="34" charset="0"/>
              </a:rPr>
              <a:t>Health Services </a:t>
            </a:r>
            <a:r>
              <a:rPr lang="en-GB" sz="1400" kern="100" dirty="0">
                <a:effectLst/>
                <a:latin typeface="Arial" panose="020B0604020202020204" pitchFamily="34" charset="0"/>
                <a:ea typeface="Aptos" panose="020B0004020202020204" pitchFamily="34" charset="0"/>
                <a:cs typeface="Arial" panose="020B0604020202020204" pitchFamily="34" charset="0"/>
              </a:rPr>
              <a:t>due to no available data or a significant change in the sampling profile.</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3292968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72822B-7773-000D-731B-E28BE28BE72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F8485DB-2D85-8E1A-5F18-3565300036F9}"/>
              </a:ext>
            </a:extLst>
          </p:cNvPr>
          <p:cNvSpPr>
            <a:spLocks noGrp="1"/>
          </p:cNvSpPr>
          <p:nvPr>
            <p:ph type="title"/>
          </p:nvPr>
        </p:nvSpPr>
        <p:spPr>
          <a:xfrm>
            <a:off x="628768" y="1913524"/>
            <a:ext cx="9831565" cy="1846659"/>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Older People’s Mental Health Services</a:t>
            </a:r>
            <a:endParaRPr lang="en-GB" dirty="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79480EBD-9C81-098D-868B-737701CD0EF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64</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07255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FAF3E9-A784-5842-E0C3-AA80C92F39A7}"/>
            </a:ext>
          </a:extLst>
        </p:cNvPr>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84260C6E-D63E-E975-8D91-3DD4B8F1474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65</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49775D1F-34F8-E074-E57D-CC475F723DBF}"/>
              </a:ext>
            </a:extLst>
          </p:cNvPr>
          <p:cNvSpPr txBox="1">
            <a:spLocks/>
          </p:cNvSpPr>
          <p:nvPr/>
        </p:nvSpPr>
        <p:spPr>
          <a:xfrm>
            <a:off x="0" y="818267"/>
            <a:ext cx="11358988" cy="995184"/>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endParaRPr lang="en-GB" dirty="0">
              <a:effectLst/>
            </a:endParaRPr>
          </a:p>
          <a:p>
            <a:pPr lvl="1">
              <a:lnSpc>
                <a:spcPct val="115000"/>
              </a:lnSpc>
              <a:spcAft>
                <a:spcPts val="800"/>
              </a:spcAft>
              <a:buSzPts val="1000"/>
              <a:tabLst>
                <a:tab pos="914400" algn="l"/>
              </a:tabLst>
            </a:pPr>
            <a:r>
              <a:rPr lang="en-GB" sz="1400" kern="100">
                <a:effectLst/>
                <a:latin typeface="Arial" panose="020B0604020202020204" pitchFamily="34" charset="0"/>
                <a:ea typeface="Aptos" panose="020B0004020202020204" pitchFamily="34" charset="0"/>
                <a:cs typeface="Arial" panose="020B0604020202020204" pitchFamily="34" charset="0"/>
              </a:rPr>
              <a:t>RWV Devon Partnership NHS Trust </a:t>
            </a:r>
            <a:r>
              <a:rPr lang="en-GB" sz="1400" kern="100" dirty="0">
                <a:effectLst/>
                <a:latin typeface="Arial" panose="020B0604020202020204" pitchFamily="34" charset="0"/>
                <a:ea typeface="Aptos" panose="020B0004020202020204" pitchFamily="34" charset="0"/>
                <a:cs typeface="Arial" panose="020B0604020202020204" pitchFamily="34" charset="0"/>
              </a:rPr>
              <a:t>does not have historical comparisons for Older People’s Mental </a:t>
            </a:r>
            <a:r>
              <a:rPr lang="en-GB" sz="1400" kern="100" dirty="0">
                <a:latin typeface="Arial" panose="020B0604020202020204" pitchFamily="34" charset="0"/>
                <a:ea typeface="Aptos" panose="020B0004020202020204" pitchFamily="34" charset="0"/>
                <a:cs typeface="Arial" panose="020B0604020202020204" pitchFamily="34" charset="0"/>
              </a:rPr>
              <a:t>Health Services </a:t>
            </a:r>
            <a:r>
              <a:rPr lang="en-GB" sz="1400" kern="100" dirty="0">
                <a:effectLst/>
                <a:latin typeface="Arial" panose="020B0604020202020204" pitchFamily="34" charset="0"/>
                <a:ea typeface="Aptos" panose="020B0004020202020204" pitchFamily="34" charset="0"/>
                <a:cs typeface="Arial" panose="020B0604020202020204" pitchFamily="34" charset="0"/>
              </a:rPr>
              <a:t>due to no available data or a significant change in the sampling profile.</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920896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05ED62-AE43-88DE-4BD2-19CC0B111F19}"/>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96B49ED-620A-5047-79BD-BC21DE75CB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66</a:t>
            </a:fld>
            <a:r>
              <a:rPr lang="en-GB" sz="900" b="1" dirty="0">
                <a:solidFill>
                  <a:schemeClr val="bg1"/>
                </a:solidFill>
                <a:latin typeface="Arial" panose="020B0604020202020204" pitchFamily="34" charset="0"/>
                <a:cs typeface="Arial" panose="020B0604020202020204" pitchFamily="34" charset="0"/>
              </a:rPr>
              <a:t>  </a:t>
            </a:r>
          </a:p>
        </p:txBody>
      </p:sp>
      <p:sp>
        <p:nvSpPr>
          <p:cNvPr id="12" name="Title 4">
            <a:extLst>
              <a:ext uri="{FF2B5EF4-FFF2-40B4-BE49-F238E27FC236}">
                <a16:creationId xmlns:a16="http://schemas.microsoft.com/office/drawing/2014/main" id="{A2CC7016-DB09-3F7E-0211-22F5C167B804}"/>
              </a:ext>
            </a:extLst>
          </p:cNvPr>
          <p:cNvSpPr txBox="1">
            <a:spLocks/>
          </p:cNvSpPr>
          <p:nvPr/>
        </p:nvSpPr>
        <p:spPr>
          <a:xfrm>
            <a:off x="639762" y="2246313"/>
            <a:ext cx="10018077" cy="166199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defRPr/>
            </a:pPr>
            <a:r>
              <a:rPr lang="en-GB" sz="4000" dirty="0"/>
              <a:t>Comparison to other trusts:</a:t>
            </a:r>
          </a:p>
          <a:p>
            <a:pPr>
              <a:defRPr/>
            </a:pPr>
            <a:r>
              <a:rPr lang="en-US" sz="4000" b="1" dirty="0">
                <a:latin typeface="Arial" panose="020B0604020202020204" pitchFamily="34" charset="0"/>
                <a:cs typeface="Arial" panose="020B0604020202020204" pitchFamily="34" charset="0"/>
              </a:rPr>
              <a:t>Adult Mental Health Services</a:t>
            </a:r>
            <a:r>
              <a:rPr lang="en-GB" sz="4000" b="1" dirty="0">
                <a:latin typeface="Arial" panose="020B0604020202020204" pitchFamily="34" charset="0"/>
                <a:cs typeface="Arial" panose="020B0604020202020204" pitchFamily="34" charset="0"/>
              </a:rPr>
              <a:t> and </a:t>
            </a:r>
            <a:r>
              <a:rPr lang="en-US" sz="4000" b="1" dirty="0">
                <a:latin typeface="Arial" panose="020B0604020202020204" pitchFamily="34" charset="0"/>
                <a:cs typeface="Arial" panose="020B0604020202020204" pitchFamily="34" charset="0"/>
              </a:rPr>
              <a:t>Older People’s Mental Health Services</a:t>
            </a:r>
            <a:endParaRPr lang="en-GB" sz="4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3927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52BFD8-B862-965F-6382-6E50DAE02366}"/>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0F71ED7E-D505-0638-4E04-59C8C4A76FD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67</a:t>
            </a:fld>
            <a:r>
              <a:rPr lang="en-GB" sz="900" b="1" dirty="0">
                <a:solidFill>
                  <a:schemeClr val="bg1"/>
                </a:solidFill>
                <a:latin typeface="Arial" panose="020B0604020202020204" pitchFamily="34" charset="0"/>
                <a:cs typeface="Arial" panose="020B0604020202020204" pitchFamily="34" charset="0"/>
              </a:rPr>
              <a:t>  </a:t>
            </a:r>
          </a:p>
        </p:txBody>
      </p:sp>
      <p:sp>
        <p:nvSpPr>
          <p:cNvPr id="7" name="Slide Number Placeholder 1">
            <a:extLst>
              <a:ext uri="{FF2B5EF4-FFF2-40B4-BE49-F238E27FC236}">
                <a16:creationId xmlns:a16="http://schemas.microsoft.com/office/drawing/2014/main" id="{AA4672A5-328D-A565-81B8-A3EEC01EE14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67</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2962D536-7825-954E-D732-79249EA4FBEC}"/>
              </a:ext>
            </a:extLst>
          </p:cNvPr>
          <p:cNvSpPr>
            <a:spLocks noGrp="1"/>
          </p:cNvSpPr>
          <p:nvPr>
            <p:ph type="title"/>
          </p:nvPr>
        </p:nvSpPr>
        <p:spPr>
          <a:xfrm>
            <a:off x="628769" y="2192981"/>
            <a:ext cx="9138686" cy="1231106"/>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4239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2407412283"/>
              </p:ext>
            </p:extLst>
          </p:nvPr>
        </p:nvGraphicFramePr>
        <p:xfrm>
          <a:off x="515937" y="1912211"/>
          <a:ext cx="11331331" cy="972000"/>
        </p:xfrm>
        <a:graphic>
          <a:graphicData uri="http://schemas.openxmlformats.org/drawingml/2006/table">
            <a:tbl>
              <a:tblPr firstRow="1" bandRow="1">
                <a:tableStyleId>{5C22544A-7EE6-4342-B048-85BDC9FD1C3A}</a:tableStyleId>
              </a:tblPr>
              <a:tblGrid>
                <a:gridCol w="11331331">
                  <a:extLst>
                    <a:ext uri="{9D8B030D-6E8A-4147-A177-3AD203B41FA5}">
                      <a16:colId xmlns:a16="http://schemas.microsoft.com/office/drawing/2014/main" val="3630907499"/>
                    </a:ext>
                  </a:extLst>
                </a:gridCol>
              </a:tblGrid>
              <a:tr h="406243">
                <a:tc>
                  <a:txBody>
                    <a:bodyPr/>
                    <a:lstStyle/>
                    <a:p>
                      <a:pPr algn="ctr"/>
                      <a:r>
                        <a:rPr lang="en-GB" sz="14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3535036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better than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439063786"/>
              </p:ext>
            </p:extLst>
          </p:nvPr>
        </p:nvGraphicFramePr>
        <p:xfrm>
          <a:off x="515937" y="1892564"/>
          <a:ext cx="11333795" cy="973299"/>
        </p:xfrm>
        <a:graphic>
          <a:graphicData uri="http://schemas.openxmlformats.org/drawingml/2006/table">
            <a:tbl>
              <a:tblPr firstRow="1" bandRow="1">
                <a:tableStyleId>{5C22544A-7EE6-4342-B048-85BDC9FD1C3A}</a:tableStyleId>
              </a:tblPr>
              <a:tblGrid>
                <a:gridCol w="11333795">
                  <a:extLst>
                    <a:ext uri="{9D8B030D-6E8A-4147-A177-3AD203B41FA5}">
                      <a16:colId xmlns:a16="http://schemas.microsoft.com/office/drawing/2014/main" val="2759254270"/>
                    </a:ext>
                  </a:extLst>
                </a:gridCol>
              </a:tblGrid>
              <a:tr h="413140">
                <a:tc>
                  <a:txBody>
                    <a:bodyPr/>
                    <a:lstStyle/>
                    <a:p>
                      <a:pPr algn="ctr"/>
                      <a:r>
                        <a:rPr lang="en-GB" sz="1400" dirty="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Q26. Thinking about the last time you received therapy, did you have enough privacy to talk comfortably?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28616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4E0F24-4456-A5BC-8E12-C41BC1FA21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520749-A93C-2957-3A6D-D7D0D3B48626}"/>
              </a:ext>
            </a:extLst>
          </p:cNvPr>
          <p:cNvSpPr>
            <a:spLocks noGrp="1"/>
          </p:cNvSpPr>
          <p:nvPr>
            <p:ph type="title"/>
          </p:nvPr>
        </p:nvSpPr>
        <p:spPr>
          <a:xfrm>
            <a:off x="504031" y="613664"/>
            <a:ext cx="11417697" cy="654856"/>
          </a:xfrm>
        </p:spPr>
        <p:txBody>
          <a:bodyPr>
            <a:normAutofit/>
          </a:bodyPr>
          <a:lstStyle/>
          <a:p>
            <a:r>
              <a:rPr lang="en-GB" dirty="0"/>
              <a:t>Using the survey results (continued)</a:t>
            </a:r>
          </a:p>
        </p:txBody>
      </p:sp>
      <p:sp>
        <p:nvSpPr>
          <p:cNvPr id="14" name="TextBox 13">
            <a:extLst>
              <a:ext uri="{FF2B5EF4-FFF2-40B4-BE49-F238E27FC236}">
                <a16:creationId xmlns:a16="http://schemas.microsoft.com/office/drawing/2014/main" id="{8284AB84-5351-D16F-A2C4-1F2D7B206F2D}"/>
              </a:ext>
            </a:extLst>
          </p:cNvPr>
          <p:cNvSpPr txBox="1"/>
          <p:nvPr/>
        </p:nvSpPr>
        <p:spPr>
          <a:xfrm>
            <a:off x="504031" y="1320799"/>
            <a:ext cx="11268000" cy="492353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How to interpret the graphs in this report</a:t>
            </a:r>
            <a:endParaRPr lang="en-GB" sz="16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This report contains two types of graphs: </a:t>
            </a:r>
            <a:r>
              <a:rPr lang="en-US" sz="1200" dirty="0">
                <a:latin typeface="Arial" panose="020B0604020202020204" pitchFamily="34" charset="0"/>
                <a:cs typeface="Arial" panose="020B0604020202020204" pitchFamily="34" charset="0"/>
              </a:rPr>
              <a:t>one </a:t>
            </a:r>
            <a:r>
              <a:rPr lang="en-GB" sz="1200" dirty="0">
                <a:latin typeface="Arial" panose="020B0604020202020204" pitchFamily="34" charset="0"/>
                <a:cs typeface="Arial" panose="020B0604020202020204" pitchFamily="34" charset="0"/>
              </a:rPr>
              <a:t>which presents your individual trusts’ scores, and one showing how the scores for your trust compare to the scores achieved by all trusts that shared the ASG data. 52 trusts out of the total 53 that took part in the 2024 survey shared ASG information.</a:t>
            </a:r>
          </a:p>
          <a:p>
            <a:pPr>
              <a:spcBef>
                <a:spcPts val="600"/>
              </a:spcBef>
              <a:spcAft>
                <a:spcPts val="600"/>
              </a:spcAft>
            </a:pPr>
            <a:r>
              <a:rPr lang="en-GB" sz="1200" dirty="0">
                <a:latin typeface="Arial" panose="020B0604020202020204" pitchFamily="34" charset="0"/>
                <a:cs typeface="Arial" panose="020B0604020202020204" pitchFamily="34" charset="0"/>
              </a:rPr>
              <a:t>The chart type used in the section ‘Trust scores Child and Adolescent Mental Health Services’ </a:t>
            </a:r>
            <a:r>
              <a:rPr lang="en-US" sz="1200" dirty="0">
                <a:latin typeface="Arial" panose="020B0604020202020204" pitchFamily="34" charset="0"/>
                <a:cs typeface="Arial" panose="020B0604020202020204" pitchFamily="34" charset="0"/>
              </a:rPr>
              <a:t>provides your trust scores for each evaluative question. </a:t>
            </a:r>
          </a:p>
          <a:p>
            <a:pPr>
              <a:spcBef>
                <a:spcPts val="600"/>
              </a:spcBef>
              <a:spcAft>
                <a:spcPts val="600"/>
              </a:spcAft>
            </a:pPr>
            <a:r>
              <a:rPr lang="en-GB" sz="1200" dirty="0">
                <a:latin typeface="Arial" panose="020B0604020202020204" pitchFamily="34" charset="0"/>
                <a:cs typeface="Arial" panose="020B0604020202020204" pitchFamily="34" charset="0"/>
              </a:rPr>
              <a:t>The two chart types used in </a:t>
            </a:r>
            <a:r>
              <a:rPr lang="en-US" sz="1200" dirty="0">
                <a:latin typeface="Arial" panose="020B0604020202020204" pitchFamily="34" charset="0"/>
                <a:cs typeface="Arial" panose="020B0604020202020204" pitchFamily="34" charset="0"/>
              </a:rPr>
              <a:t>the sections ‘Benchmarking Adult Mental Health Services and Older People’s Mental Health Services’</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use</a:t>
            </a:r>
            <a:r>
              <a:rPr lang="en-GB" sz="1200" dirty="0">
                <a:latin typeface="Arial" panose="020B0604020202020204" pitchFamily="34" charset="0"/>
                <a:cs typeface="Arial" panose="020B0604020202020204" pitchFamily="34" charset="0"/>
              </a:rPr>
              <a:t> the ‘expected range’ technique to show how your trust compares to other trusts. </a:t>
            </a:r>
          </a:p>
          <a:p>
            <a:pPr>
              <a:spcBef>
                <a:spcPts val="600"/>
              </a:spcBef>
              <a:spcAft>
                <a:spcPts val="600"/>
              </a:spcAft>
            </a:pPr>
            <a:r>
              <a:rPr lang="en-GB" sz="1200" dirty="0">
                <a:latin typeface="Arial" panose="020B0604020202020204" pitchFamily="34" charset="0"/>
                <a:cs typeface="Arial" panose="020B0604020202020204" pitchFamily="34" charset="0"/>
              </a:rPr>
              <a:t>For information on how to interpret these graphs, please refer to the ‘</a:t>
            </a:r>
            <a:r>
              <a:rPr lang="en-GB" sz="1200" dirty="0">
                <a:latin typeface="Arial" panose="020B0604020202020204" pitchFamily="34" charset="0"/>
                <a:cs typeface="Arial" panose="020B0604020202020204" pitchFamily="34" charset="0"/>
                <a:hlinkClick r:id="rId3" action="ppaction://hlinksldjump"/>
              </a:rPr>
              <a:t>How to interpret benchmarking in this report</a:t>
            </a:r>
            <a:r>
              <a:rPr lang="en-GB" sz="1200" dirty="0">
                <a:latin typeface="Arial" panose="020B0604020202020204" pitchFamily="34" charset="0"/>
                <a:cs typeface="Arial" panose="020B0604020202020204" pitchFamily="34" charset="0"/>
              </a:rPr>
              <a:t>’.</a:t>
            </a:r>
          </a:p>
          <a:p>
            <a:pPr>
              <a:spcBef>
                <a:spcPts val="600"/>
              </a:spcBef>
              <a:spcAft>
                <a:spcPts val="600"/>
              </a:spcAft>
            </a:pPr>
            <a:endParaRPr lang="en-GB" sz="1200" b="1"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Other data sources</a:t>
            </a:r>
          </a:p>
          <a:p>
            <a:pPr>
              <a:spcBef>
                <a:spcPts val="600"/>
              </a:spcBef>
              <a:spcAft>
                <a:spcPts val="600"/>
              </a:spcAft>
            </a:pPr>
            <a:r>
              <a:rPr lang="en-GB" sz="1200" dirty="0">
                <a:latin typeface="Arial" panose="020B0604020202020204" pitchFamily="34" charset="0"/>
                <a:cs typeface="Arial" panose="020B0604020202020204" pitchFamily="34" charset="0"/>
              </a:rPr>
              <a:t>More information is available about the following topics at their respective websites, listed below:</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Full national results; technical document: </a:t>
            </a:r>
            <a:r>
              <a:rPr lang="en-GB" sz="1200" dirty="0">
                <a:latin typeface="Arial" panose="020B0604020202020204" pitchFamily="34" charset="0"/>
                <a:cs typeface="Arial" panose="020B0604020202020204" pitchFamily="34" charset="0"/>
                <a:hlinkClick r:id="rId4"/>
              </a:rPr>
              <a:t>http://www.cqc.org.uk/cmhsurvey</a:t>
            </a:r>
            <a:endParaRPr lang="en-GB" sz="1200" dirty="0">
              <a:latin typeface="Arial" panose="020B0604020202020204" pitchFamily="34" charset="0"/>
              <a:cs typeface="Arial" panose="020B0604020202020204" pitchFamily="34" charset="0"/>
            </a:endParaRP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National and trust-level data for all trusts who took part in the Community Mental Health Survey 2024 </a:t>
            </a:r>
            <a:r>
              <a:rPr lang="en-GB" sz="1200" dirty="0">
                <a:latin typeface="Arial" panose="020B0604020202020204" pitchFamily="34" charset="0"/>
                <a:cs typeface="Arial" panose="020B0604020202020204" pitchFamily="34" charset="0"/>
                <a:hlinkClick r:id="rId5"/>
              </a:rPr>
              <a:t>https://nhssurveys.org/surveys/survey/05-community-mental-health/</a:t>
            </a:r>
            <a:r>
              <a:rPr lang="en-GB" sz="1200" dirty="0">
                <a:latin typeface="Arial" panose="020B0604020202020204" pitchFamily="34" charset="0"/>
                <a:cs typeface="Arial" panose="020B0604020202020204" pitchFamily="34" charset="0"/>
              </a:rPr>
              <a:t>. Full details of the methodology for the survey, instructions for trusts and contractors to carry out the survey, and the survey development report can also be found on the NHS Surveys website.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Information on the NHS Patient Survey Programme, including results from other surveys: </a:t>
            </a:r>
            <a:r>
              <a:rPr lang="en-GB" sz="1200" dirty="0">
                <a:latin typeface="Arial" panose="020B0604020202020204" pitchFamily="34" charset="0"/>
                <a:cs typeface="Arial" panose="020B0604020202020204" pitchFamily="34" charset="0"/>
                <a:hlinkClick r:id="rId6"/>
              </a:rPr>
              <a:t>www.cqc.org.uk/content/surveys</a:t>
            </a:r>
            <a:r>
              <a:rPr lang="en-GB" sz="1200" dirty="0">
                <a:latin typeface="Arial" panose="020B0604020202020204" pitchFamily="34" charset="0"/>
                <a:cs typeface="Arial" panose="020B0604020202020204" pitchFamily="34" charset="0"/>
              </a:rPr>
              <a:t>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Information about how the CQC monitors providers: </a:t>
            </a:r>
            <a:r>
              <a:rPr lang="en-GB" sz="1200" dirty="0">
                <a:latin typeface="Arial" panose="020B0604020202020204" pitchFamily="34" charset="0"/>
                <a:cs typeface="Arial" panose="020B0604020202020204" pitchFamily="34" charset="0"/>
                <a:hlinkClick r:id="rId7"/>
              </a:rPr>
              <a:t>https://www.cqc.org.uk/what-we-do/how-we-use-information/using-data-monitor-services</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990989D7-B0C2-6FD4-E807-87C3F60F35F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69924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4131831562"/>
              </p:ext>
            </p:extLst>
          </p:nvPr>
        </p:nvGraphicFramePr>
        <p:xfrm>
          <a:off x="515938" y="1916955"/>
          <a:ext cx="11331662" cy="970735"/>
        </p:xfrm>
        <a:graphic>
          <a:graphicData uri="http://schemas.openxmlformats.org/drawingml/2006/table">
            <a:tbl>
              <a:tblPr firstRow="1" bandRow="1">
                <a:tableStyleId>{5C22544A-7EE6-4342-B048-85BDC9FD1C3A}</a:tableStyleId>
              </a:tblPr>
              <a:tblGrid>
                <a:gridCol w="11331662">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529819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somewhat 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853874690"/>
              </p:ext>
            </p:extLst>
          </p:nvPr>
        </p:nvGraphicFramePr>
        <p:xfrm>
          <a:off x="515937" y="1872351"/>
          <a:ext cx="11330851" cy="1106661"/>
        </p:xfrm>
        <a:graphic>
          <a:graphicData uri="http://schemas.openxmlformats.org/drawingml/2006/table">
            <a:tbl>
              <a:tblPr firstRow="1" bandRow="1">
                <a:tableStyleId>{5C22544A-7EE6-4342-B048-85BDC9FD1C3A}</a:tableStyleId>
              </a:tblPr>
              <a:tblGrid>
                <a:gridCol w="11330851">
                  <a:extLst>
                    <a:ext uri="{9D8B030D-6E8A-4147-A177-3AD203B41FA5}">
                      <a16:colId xmlns:a16="http://schemas.microsoft.com/office/drawing/2014/main" val="2759254270"/>
                    </a:ext>
                  </a:extLst>
                </a:gridCol>
              </a:tblGrid>
              <a:tr h="489838">
                <a:tc>
                  <a:txBody>
                    <a:bodyPr/>
                    <a:lstStyle/>
                    <a:p>
                      <a:pPr algn="ctr"/>
                      <a:r>
                        <a:rPr lang="en-GB" sz="1400" dirty="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Q17. In the last 12 months, have you had a care review meeting with your NHS mental health team to discuss how your care is working?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Q18. Has your NHS mental health team supported you to make decisions about your care and treatment?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1755754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worse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371833420"/>
              </p:ext>
            </p:extLst>
          </p:nvPr>
        </p:nvGraphicFramePr>
        <p:xfrm>
          <a:off x="515937" y="1935306"/>
          <a:ext cx="11331999" cy="971999"/>
        </p:xfrm>
        <a:graphic>
          <a:graphicData uri="http://schemas.openxmlformats.org/drawingml/2006/table">
            <a:tbl>
              <a:tblPr firstRow="1" bandRow="1">
                <a:tableStyleId>{5C22544A-7EE6-4342-B048-85BDC9FD1C3A}</a:tableStyleId>
              </a:tblPr>
              <a:tblGrid>
                <a:gridCol w="11331999">
                  <a:extLst>
                    <a:ext uri="{9D8B030D-6E8A-4147-A177-3AD203B41FA5}">
                      <a16:colId xmlns:a16="http://schemas.microsoft.com/office/drawing/2014/main" val="3952846039"/>
                    </a:ext>
                  </a:extLst>
                </a:gridCol>
              </a:tblGrid>
              <a:tr h="365957">
                <a:tc>
                  <a:txBody>
                    <a:bodyPr/>
                    <a:lstStyle/>
                    <a:p>
                      <a:pPr algn="ctr"/>
                      <a:r>
                        <a:rPr lang="en-GB" sz="14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Q9. Did you feel your NHS mental health team listened to what you had to say?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Q10. Did you get the help you needed?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Q11. Did your NHS mental health team consider how areas of your life impact your mental health?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Q19. Do you feel in control of your care?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Q38. Do you feel the support provided meets your needs?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Q39. Overall, in the last 12 months, how was your experience of using the NHS mental health services?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6444065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030034187"/>
              </p:ext>
            </p:extLst>
          </p:nvPr>
        </p:nvGraphicFramePr>
        <p:xfrm>
          <a:off x="515938" y="1935305"/>
          <a:ext cx="11334662" cy="972000"/>
        </p:xfrm>
        <a:graphic>
          <a:graphicData uri="http://schemas.openxmlformats.org/drawingml/2006/table">
            <a:tbl>
              <a:tblPr firstRow="1" bandRow="1">
                <a:tableStyleId>{5C22544A-7EE6-4342-B048-85BDC9FD1C3A}</a:tableStyleId>
              </a:tblPr>
              <a:tblGrid>
                <a:gridCol w="11334662">
                  <a:extLst>
                    <a:ext uri="{9D8B030D-6E8A-4147-A177-3AD203B41FA5}">
                      <a16:colId xmlns:a16="http://schemas.microsoft.com/office/drawing/2014/main" val="1317749921"/>
                    </a:ext>
                  </a:extLst>
                </a:gridCol>
              </a:tblGrid>
              <a:tr h="359476">
                <a:tc>
                  <a:txBody>
                    <a:bodyPr/>
                    <a:lstStyle/>
                    <a:p>
                      <a:pPr algn="ctr"/>
                      <a:r>
                        <a:rPr lang="en-GB" sz="1400" dirty="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Q13. Did your NHS mental health team treat you with care and compassion?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Q40. Overall, in the last 12 months, did you feel that you were treated with respect and dignity by NHS mental health services?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0292980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71E24F-5A4A-2572-C371-C02CD5B5351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7C7F9EC-6DC5-9A05-4970-51D2FAA4DCEC}"/>
              </a:ext>
            </a:extLst>
          </p:cNvPr>
          <p:cNvSpPr>
            <a:spLocks noGrp="1"/>
          </p:cNvSpPr>
          <p:nvPr>
            <p:ph type="title"/>
          </p:nvPr>
        </p:nvSpPr>
        <p:spPr>
          <a:xfrm>
            <a:off x="628768" y="1913524"/>
            <a:ext cx="9530115" cy="1846659"/>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Older People’s Mental Health Services</a:t>
            </a:r>
            <a:endParaRPr lang="en-GB" dirty="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A3E3A30A-6668-AC73-C8ED-1C697BA7105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74</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414606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882557639"/>
              </p:ext>
            </p:extLst>
          </p:nvPr>
        </p:nvGraphicFramePr>
        <p:xfrm>
          <a:off x="515937" y="1912211"/>
          <a:ext cx="11331331" cy="972000"/>
        </p:xfrm>
        <a:graphic>
          <a:graphicData uri="http://schemas.openxmlformats.org/drawingml/2006/table">
            <a:tbl>
              <a:tblPr firstRow="1" bandRow="1">
                <a:tableStyleId>{5C22544A-7EE6-4342-B048-85BDC9FD1C3A}</a:tableStyleId>
              </a:tblPr>
              <a:tblGrid>
                <a:gridCol w="11331331">
                  <a:extLst>
                    <a:ext uri="{9D8B030D-6E8A-4147-A177-3AD203B41FA5}">
                      <a16:colId xmlns:a16="http://schemas.microsoft.com/office/drawing/2014/main" val="3630907499"/>
                    </a:ext>
                  </a:extLst>
                </a:gridCol>
              </a:tblGrid>
              <a:tr h="406243">
                <a:tc>
                  <a:txBody>
                    <a:bodyPr/>
                    <a:lstStyle/>
                    <a:p>
                      <a:pPr algn="ctr"/>
                      <a:r>
                        <a:rPr lang="en-GB" sz="14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00223636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better than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2200538854"/>
              </p:ext>
            </p:extLst>
          </p:nvPr>
        </p:nvGraphicFramePr>
        <p:xfrm>
          <a:off x="515937" y="1892564"/>
          <a:ext cx="11333795" cy="973299"/>
        </p:xfrm>
        <a:graphic>
          <a:graphicData uri="http://schemas.openxmlformats.org/drawingml/2006/table">
            <a:tbl>
              <a:tblPr firstRow="1" bandRow="1">
                <a:tableStyleId>{5C22544A-7EE6-4342-B048-85BDC9FD1C3A}</a:tableStyleId>
              </a:tblPr>
              <a:tblGrid>
                <a:gridCol w="11333795">
                  <a:extLst>
                    <a:ext uri="{9D8B030D-6E8A-4147-A177-3AD203B41FA5}">
                      <a16:colId xmlns:a16="http://schemas.microsoft.com/office/drawing/2014/main" val="2759254270"/>
                    </a:ext>
                  </a:extLst>
                </a:gridCol>
              </a:tblGrid>
              <a:tr h="413140">
                <a:tc>
                  <a:txBody>
                    <a:bodyPr/>
                    <a:lstStyle/>
                    <a:p>
                      <a:pPr algn="ctr"/>
                      <a:r>
                        <a:rPr lang="en-GB" sz="1400" dirty="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94761079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359066022"/>
              </p:ext>
            </p:extLst>
          </p:nvPr>
        </p:nvGraphicFramePr>
        <p:xfrm>
          <a:off x="515938" y="1916955"/>
          <a:ext cx="11331662" cy="970735"/>
        </p:xfrm>
        <a:graphic>
          <a:graphicData uri="http://schemas.openxmlformats.org/drawingml/2006/table">
            <a:tbl>
              <a:tblPr firstRow="1" bandRow="1">
                <a:tableStyleId>{5C22544A-7EE6-4342-B048-85BDC9FD1C3A}</a:tableStyleId>
              </a:tblPr>
              <a:tblGrid>
                <a:gridCol w="11331662">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8769244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somewhat 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224746507"/>
              </p:ext>
            </p:extLst>
          </p:nvPr>
        </p:nvGraphicFramePr>
        <p:xfrm>
          <a:off x="515937" y="1872351"/>
          <a:ext cx="11330851" cy="1106661"/>
        </p:xfrm>
        <a:graphic>
          <a:graphicData uri="http://schemas.openxmlformats.org/drawingml/2006/table">
            <a:tbl>
              <a:tblPr firstRow="1" bandRow="1">
                <a:tableStyleId>{5C22544A-7EE6-4342-B048-85BDC9FD1C3A}</a:tableStyleId>
              </a:tblPr>
              <a:tblGrid>
                <a:gridCol w="11330851">
                  <a:extLst>
                    <a:ext uri="{9D8B030D-6E8A-4147-A177-3AD203B41FA5}">
                      <a16:colId xmlns:a16="http://schemas.microsoft.com/office/drawing/2014/main" val="2759254270"/>
                    </a:ext>
                  </a:extLst>
                </a:gridCol>
              </a:tblGrid>
              <a:tr h="489838">
                <a:tc>
                  <a:txBody>
                    <a:bodyPr/>
                    <a:lstStyle/>
                    <a:p>
                      <a:pPr algn="ctr"/>
                      <a:r>
                        <a:rPr lang="en-GB" sz="1400" dirty="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9484651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worse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818071897"/>
              </p:ext>
            </p:extLst>
          </p:nvPr>
        </p:nvGraphicFramePr>
        <p:xfrm>
          <a:off x="515937" y="1935306"/>
          <a:ext cx="11331999" cy="971999"/>
        </p:xfrm>
        <a:graphic>
          <a:graphicData uri="http://schemas.openxmlformats.org/drawingml/2006/table">
            <a:tbl>
              <a:tblPr firstRow="1" bandRow="1">
                <a:tableStyleId>{5C22544A-7EE6-4342-B048-85BDC9FD1C3A}</a:tableStyleId>
              </a:tblPr>
              <a:tblGrid>
                <a:gridCol w="11331999">
                  <a:extLst>
                    <a:ext uri="{9D8B030D-6E8A-4147-A177-3AD203B41FA5}">
                      <a16:colId xmlns:a16="http://schemas.microsoft.com/office/drawing/2014/main" val="3952846039"/>
                    </a:ext>
                  </a:extLst>
                </a:gridCol>
              </a:tblGrid>
              <a:tr h="365957">
                <a:tc>
                  <a:txBody>
                    <a:bodyPr/>
                    <a:lstStyle/>
                    <a:p>
                      <a:pPr algn="ctr"/>
                      <a:r>
                        <a:rPr lang="en-GB" sz="14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Q34. Have NHS mental health services involved a member of your family or someone else close to you as much as you would like?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973301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8</a:t>
            </a:fld>
            <a:r>
              <a:rPr lang="en-GB" sz="900" b="1" dirty="0">
                <a:solidFill>
                  <a:schemeClr val="bg1"/>
                </a:solidFill>
                <a:latin typeface="Arial" panose="020B0604020202020204" pitchFamily="34" charset="0"/>
                <a:cs typeface="Arial" panose="020B0604020202020204" pitchFamily="34" charset="0"/>
              </a:rPr>
              <a:t>  </a:t>
            </a:r>
          </a:p>
        </p:txBody>
      </p:sp>
      <p:sp>
        <p:nvSpPr>
          <p:cNvPr id="13" name="Title 4">
            <a:extLst>
              <a:ext uri="{FF2B5EF4-FFF2-40B4-BE49-F238E27FC236}">
                <a16:creationId xmlns:a16="http://schemas.microsoft.com/office/drawing/2014/main" id="{34ABDAB0-F789-EA6E-8E6E-02C6BE95EF7E}"/>
              </a:ext>
            </a:extLst>
          </p:cNvPr>
          <p:cNvSpPr>
            <a:spLocks noGrp="1"/>
          </p:cNvSpPr>
          <p:nvPr>
            <p:ph type="title"/>
          </p:nvPr>
        </p:nvSpPr>
        <p:spPr>
          <a:xfrm>
            <a:off x="628769" y="1633436"/>
            <a:ext cx="11009049" cy="1231106"/>
          </a:xfrm>
        </p:spPr>
        <p:txBody>
          <a:bodyPr/>
          <a:lstStyle/>
          <a:p>
            <a:pPr>
              <a:lnSpc>
                <a:spcPct val="100000"/>
              </a:lnSpc>
            </a:pPr>
            <a:r>
              <a:rPr lang="en-GB" b="1" dirty="0">
                <a:cs typeface="Arial" panose="020B0604020202020204" pitchFamily="34" charset="0"/>
              </a:rPr>
              <a:t>Trust scores: </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Child and Adolescent Mental Health Services</a:t>
            </a:r>
            <a:endParaRPr lang="en-GB" dirty="0">
              <a:latin typeface="Arial" panose="020B0604020202020204" pitchFamily="34" charset="0"/>
              <a:cs typeface="Arial" panose="020B0604020202020204" pitchFamily="34" charset="0"/>
            </a:endParaRPr>
          </a:p>
        </p:txBody>
      </p:sp>
      <p:sp>
        <p:nvSpPr>
          <p:cNvPr id="14" name="Title 4">
            <a:extLst>
              <a:ext uri="{FF2B5EF4-FFF2-40B4-BE49-F238E27FC236}">
                <a16:creationId xmlns:a16="http://schemas.microsoft.com/office/drawing/2014/main" id="{50F4910E-1085-CF01-500E-26D4D0BDE4B1}"/>
              </a:ext>
            </a:extLst>
          </p:cNvPr>
          <p:cNvSpPr txBox="1">
            <a:spLocks/>
          </p:cNvSpPr>
          <p:nvPr/>
        </p:nvSpPr>
        <p:spPr>
          <a:xfrm>
            <a:off x="628769" y="3173490"/>
            <a:ext cx="9724271" cy="155882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and section in the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the number of respondents for each section and question</a:t>
            </a:r>
          </a:p>
          <a:p>
            <a:pPr marL="180975" indent="-180975">
              <a:lnSpc>
                <a:spcPct val="110000"/>
              </a:lnSpc>
              <a:spcBef>
                <a:spcPts val="600"/>
              </a:spcBef>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EB1AC930-D24B-6253-575E-BC598E941A1F}"/>
              </a:ext>
            </a:extLst>
          </p:cNvPr>
          <p:cNvSpPr txBox="1"/>
          <p:nvPr/>
        </p:nvSpPr>
        <p:spPr>
          <a:xfrm>
            <a:off x="628769" y="5224564"/>
            <a:ext cx="9790113" cy="830997"/>
          </a:xfrm>
          <a:prstGeom prst="rect">
            <a:avLst/>
          </a:prstGeom>
          <a:noFill/>
        </p:spPr>
        <p:txBody>
          <a:bodyPr wrap="square" rtlCol="0">
            <a:spAutoFit/>
          </a:bodyPr>
          <a:lstStyle/>
          <a:p>
            <a:r>
              <a:rPr lang="en-GB" sz="1200" b="1" dirty="0">
                <a:solidFill>
                  <a:schemeClr val="bg1"/>
                </a:solidFill>
                <a:latin typeface="Arial" panose="020B0604020202020204" pitchFamily="34" charset="0"/>
                <a:cs typeface="Arial" panose="020B0604020202020204" pitchFamily="34" charset="0"/>
              </a:rPr>
              <a:t>Please note:</a:t>
            </a:r>
            <a:r>
              <a:rPr lang="en-GB" sz="1200" dirty="0">
                <a:solidFill>
                  <a:schemeClr val="bg1"/>
                </a:solidFill>
                <a:latin typeface="Arial" panose="020B0604020202020204" pitchFamily="34" charset="0"/>
                <a:cs typeface="Arial" panose="020B0604020202020204" pitchFamily="34" charset="0"/>
              </a:rPr>
              <a:t> </a:t>
            </a:r>
          </a:p>
          <a:p>
            <a:endParaRPr lang="en-GB" sz="1200" dirty="0">
              <a:solidFill>
                <a:schemeClr val="bg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The following questions were removed from this section as there were no data available for all trusts due to suppression: Q7, Q29, Q30 Q31, Q38. </a:t>
            </a:r>
          </a:p>
        </p:txBody>
      </p:sp>
    </p:spTree>
    <p:extLst>
      <p:ext uri="{BB962C8B-B14F-4D97-AF65-F5344CB8AC3E}">
        <p14:creationId xmlns:p14="http://schemas.microsoft.com/office/powerpoint/2010/main" val="120915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191373322"/>
              </p:ext>
            </p:extLst>
          </p:nvPr>
        </p:nvGraphicFramePr>
        <p:xfrm>
          <a:off x="515938" y="1935305"/>
          <a:ext cx="11334662" cy="972000"/>
        </p:xfrm>
        <a:graphic>
          <a:graphicData uri="http://schemas.openxmlformats.org/drawingml/2006/table">
            <a:tbl>
              <a:tblPr firstRow="1" bandRow="1">
                <a:tableStyleId>{5C22544A-7EE6-4342-B048-85BDC9FD1C3A}</a:tableStyleId>
              </a:tblPr>
              <a:tblGrid>
                <a:gridCol w="11334662">
                  <a:extLst>
                    <a:ext uri="{9D8B030D-6E8A-4147-A177-3AD203B41FA5}">
                      <a16:colId xmlns:a16="http://schemas.microsoft.com/office/drawing/2014/main" val="1317749921"/>
                    </a:ext>
                  </a:extLst>
                </a:gridCol>
              </a:tblGrid>
              <a:tr h="359476">
                <a:tc>
                  <a:txBody>
                    <a:bodyPr/>
                    <a:lstStyle/>
                    <a:p>
                      <a:pPr algn="ctr"/>
                      <a:r>
                        <a:rPr lang="en-GB" sz="1400" dirty="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71991906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EDE6F636-C3D1-41A5-84F2-01770C6E8A9F}"/>
              </a:ext>
              <a:ext uri="{C183D7F6-B498-43B3-948B-1728B52AA6E4}">
                <adec:decorative xmlns:adec="http://schemas.microsoft.com/office/drawing/2017/decorative" val="1"/>
              </a:ext>
            </a:extLst>
          </p:cNvPr>
          <p:cNvSpPr txBox="1">
            <a:spLocks/>
          </p:cNvSpPr>
          <p:nvPr/>
        </p:nvSpPr>
        <p:spPr>
          <a:xfrm>
            <a:off x="437230" y="6492875"/>
            <a:ext cx="253235" cy="365125"/>
          </a:xfrm>
          <a:prstGeom prst="rect">
            <a:avLst/>
          </a:prstGeom>
        </p:spPr>
        <p:txBody>
          <a:bodyPr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81</a:t>
            </a:fld>
            <a:r>
              <a:rPr lang="en-GB" sz="900" b="1" dirty="0">
                <a:solidFill>
                  <a:schemeClr val="bg1"/>
                </a:solidFill>
                <a:latin typeface="Arial" panose="020B0604020202020204" pitchFamily="34" charset="0"/>
                <a:cs typeface="Arial" panose="020B0604020202020204" pitchFamily="34" charset="0"/>
              </a:rPr>
              <a:t>  </a:t>
            </a:r>
          </a:p>
        </p:txBody>
      </p:sp>
      <p:sp>
        <p:nvSpPr>
          <p:cNvPr id="11" name="Title 2">
            <a:extLst>
              <a:ext uri="{FF2B5EF4-FFF2-40B4-BE49-F238E27FC236}">
                <a16:creationId xmlns:a16="http://schemas.microsoft.com/office/drawing/2014/main" id="{77F61C5D-05A7-415B-88C2-6EA720F69E18}"/>
              </a:ext>
            </a:extLst>
          </p:cNvPr>
          <p:cNvSpPr>
            <a:spLocks noGrp="1"/>
          </p:cNvSpPr>
          <p:nvPr>
            <p:ph type="title"/>
          </p:nvPr>
        </p:nvSpPr>
        <p:spPr>
          <a:xfrm>
            <a:off x="690465" y="748750"/>
            <a:ext cx="7422765" cy="553998"/>
          </a:xfrm>
        </p:spPr>
        <p:txBody>
          <a:bodyPr/>
          <a:lstStyle/>
          <a:p>
            <a:r>
              <a:rPr lang="en-GB" sz="4000" dirty="0"/>
              <a:t>Thank you.</a:t>
            </a:r>
            <a:endParaRPr lang="en-GB" dirty="0"/>
          </a:p>
        </p:txBody>
      </p:sp>
      <p:sp>
        <p:nvSpPr>
          <p:cNvPr id="12" name="Title 4">
            <a:extLst>
              <a:ext uri="{FF2B5EF4-FFF2-40B4-BE49-F238E27FC236}">
                <a16:creationId xmlns:a16="http://schemas.microsoft.com/office/drawing/2014/main" id="{08E78A8C-8D3D-6B5A-75F1-E75090A6F275}"/>
              </a:ext>
            </a:extLst>
          </p:cNvPr>
          <p:cNvSpPr txBox="1">
            <a:spLocks/>
          </p:cNvSpPr>
          <p:nvPr/>
        </p:nvSpPr>
        <p:spPr>
          <a:xfrm>
            <a:off x="707090" y="1677211"/>
            <a:ext cx="5161695" cy="132959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3200" b="1" dirty="0">
                <a:latin typeface="Arial" panose="020B0604020202020204" pitchFamily="34" charset="0"/>
                <a:cs typeface="Arial" panose="020B0604020202020204" pitchFamily="34" charset="0"/>
              </a:rPr>
              <a:t>For further information please contact the Survey Coordination Centre: </a:t>
            </a:r>
          </a:p>
        </p:txBody>
      </p:sp>
      <p:sp>
        <p:nvSpPr>
          <p:cNvPr id="13" name="Title 4">
            <a:extLst>
              <a:ext uri="{FF2B5EF4-FFF2-40B4-BE49-F238E27FC236}">
                <a16:creationId xmlns:a16="http://schemas.microsoft.com/office/drawing/2014/main" id="{464C6E74-142A-F2BE-8A9E-41C4329D1BEB}"/>
              </a:ext>
            </a:extLst>
          </p:cNvPr>
          <p:cNvSpPr txBox="1">
            <a:spLocks/>
          </p:cNvSpPr>
          <p:nvPr/>
        </p:nvSpPr>
        <p:spPr>
          <a:xfrm>
            <a:off x="690465" y="3096601"/>
            <a:ext cx="6391979" cy="3323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400" b="1" dirty="0">
                <a:latin typeface="Arial" panose="020B0604020202020204" pitchFamily="34" charset="0"/>
                <a:cs typeface="Arial" panose="020B0604020202020204" pitchFamily="34" charset="0"/>
              </a:rPr>
              <a:t>mental.health@surveycoordination.com</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1E278B-7786-33CB-A4AD-9D42A4433366}"/>
            </a:ext>
          </a:extLst>
        </p:cNvPr>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850F4A83-BA7D-A758-D199-4EC2D0EE4DF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45DE8500-3BBA-AC33-C696-BFD53DCA1A36}"/>
              </a:ext>
            </a:extLst>
          </p:cNvPr>
          <p:cNvSpPr txBox="1">
            <a:spLocks/>
          </p:cNvSpPr>
          <p:nvPr/>
        </p:nvSpPr>
        <p:spPr>
          <a:xfrm>
            <a:off x="0" y="794658"/>
            <a:ext cx="11217474" cy="768422"/>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endParaRPr lang="en-GB" dirty="0">
              <a:effectLst/>
            </a:endParaRPr>
          </a:p>
          <a:p>
            <a:pPr lvl="1">
              <a:lnSpc>
                <a:spcPct val="115000"/>
              </a:lnSpc>
              <a:spcAft>
                <a:spcPts val="800"/>
              </a:spcAft>
              <a:buSzPts val="1000"/>
              <a:tabLst>
                <a:tab pos="914400" algn="l"/>
              </a:tabLst>
            </a:pPr>
            <a:r>
              <a:rPr lang="en-GB" sz="1400" kern="100">
                <a:effectLst/>
                <a:latin typeface="Arial" panose="020B0604020202020204" pitchFamily="34" charset="0"/>
                <a:ea typeface="Aptos" panose="020B0004020202020204" pitchFamily="34" charset="0"/>
                <a:cs typeface="Arial" panose="020B0604020202020204" pitchFamily="34" charset="0"/>
              </a:rPr>
              <a:t>RWV Devon Partnership NHS Trust </a:t>
            </a:r>
            <a:r>
              <a:rPr lang="en-GB" sz="1400" kern="100" dirty="0">
                <a:effectLst/>
                <a:latin typeface="Arial" panose="020B0604020202020204" pitchFamily="34" charset="0"/>
                <a:ea typeface="Aptos" panose="020B0004020202020204" pitchFamily="34" charset="0"/>
                <a:cs typeface="Arial" panose="020B0604020202020204" pitchFamily="34" charset="0"/>
              </a:rPr>
              <a:t>does not have </a:t>
            </a:r>
            <a:r>
              <a:rPr lang="en-GB" sz="1400" kern="100" dirty="0">
                <a:latin typeface="Arial" panose="020B0604020202020204" pitchFamily="34" charset="0"/>
                <a:ea typeface="Aptos" panose="020B0004020202020204" pitchFamily="34" charset="0"/>
                <a:cs typeface="Arial" panose="020B0604020202020204" pitchFamily="34" charset="0"/>
              </a:rPr>
              <a:t>data for Child and Adolescent Mental Health Services </a:t>
            </a:r>
            <a:r>
              <a:rPr lang="en-GB" sz="1400" kern="100" dirty="0">
                <a:effectLst/>
                <a:latin typeface="Arial" panose="020B0604020202020204" pitchFamily="34" charset="0"/>
                <a:ea typeface="Aptos" panose="020B0004020202020204" pitchFamily="34" charset="0"/>
                <a:cs typeface="Arial" panose="020B0604020202020204" pitchFamily="34" charset="0"/>
              </a:rPr>
              <a:t>due to no available data or low base sizes.</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3003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80EA4E9A0D10A4B86B174D08978D5EB" ma:contentTypeVersion="20" ma:contentTypeDescription="Create a new document." ma:contentTypeScope="" ma:versionID="26c935804cca8554dae2c422a939c20e">
  <xsd:schema xmlns:xsd="http://www.w3.org/2001/XMLSchema" xmlns:xs="http://www.w3.org/2001/XMLSchema" xmlns:p="http://schemas.microsoft.com/office/2006/metadata/properties" xmlns:ns2="c497441b-d3fe-4788-8629-aff52d38f515" xmlns:ns3="1d162527-c308-4a98-98b8-9e726c57dd8b" targetNamespace="http://schemas.microsoft.com/office/2006/metadata/properties" ma:root="true" ma:fieldsID="86ed6c77570e97698f7fc61157777e1c" ns2:_="" ns3:_="">
    <xsd:import namespace="c497441b-d3fe-4788-8629-aff52d38f515"/>
    <xsd:import namespace="1d162527-c308-4a98-98b8-9e726c57dd8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Date2"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97441b-d3fe-4788-8629-aff52d38f5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Date2" ma:index="20" nillable="true" ma:displayName="Date2" ma:format="DateTime" ma:internalName="Date2">
      <xsd:simpleType>
        <xsd:restriction base="dms:DateTime"/>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8df9d8e5-705b-4129-800a-08ca17c575e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d162527-c308-4a98-98b8-9e726c57dd8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5f9b9cce-e594-4bda-ba48-132f42860941}" ma:internalName="TaxCatchAll" ma:showField="CatchAllData" ma:web="1d162527-c308-4a98-98b8-9e726c57dd8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Date2 xmlns="c497441b-d3fe-4788-8629-aff52d38f515" xsi:nil="true"/>
    <lcf76f155ced4ddcb4097134ff3c332f xmlns="c497441b-d3fe-4788-8629-aff52d38f515">
      <Terms xmlns="http://schemas.microsoft.com/office/infopath/2007/PartnerControls"/>
    </lcf76f155ced4ddcb4097134ff3c332f>
    <TaxCatchAll xmlns="1d162527-c308-4a98-98b8-9e726c57dd8b" xsi:nil="true"/>
  </documentManagement>
</p:properties>
</file>

<file path=customXml/itemProps1.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2.xml><?xml version="1.0" encoding="utf-8"?>
<ds:datastoreItem xmlns:ds="http://schemas.openxmlformats.org/officeDocument/2006/customXml" ds:itemID="{6F3CB21B-40DD-4D69-AC9A-8677C9DEFCC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497441b-d3fe-4788-8629-aff52d38f515"/>
    <ds:schemaRef ds:uri="1d162527-c308-4a98-98b8-9e726c57dd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EF1FDA9-47CC-4565-96F4-EE972FE6E56B}">
  <ds:schemaRefs>
    <ds:schemaRef ds:uri="http://schemas.microsoft.com/office/2006/documentManagement/types"/>
    <ds:schemaRef ds:uri="http://purl.org/dc/dcmitype/"/>
    <ds:schemaRef ds:uri="http://www.w3.org/XML/1998/namespace"/>
    <ds:schemaRef ds:uri="http://purl.org/dc/terms/"/>
    <ds:schemaRef ds:uri="http://purl.org/dc/elements/1.1/"/>
    <ds:schemaRef ds:uri="http://schemas.microsoft.com/office/infopath/2007/PartnerControls"/>
    <ds:schemaRef ds:uri="http://schemas.openxmlformats.org/package/2006/metadata/core-properties"/>
    <ds:schemaRef ds:uri="1d162527-c308-4a98-98b8-9e726c57dd8b"/>
    <ds:schemaRef ds:uri="c497441b-d3fe-4788-8629-aff52d38f515"/>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42148</TotalTime>
  <Words>8627</Words>
  <Application>Microsoft Office PowerPoint</Application>
  <PresentationFormat>Widescreen</PresentationFormat>
  <Paragraphs>1086</Paragraphs>
  <Slides>81</Slides>
  <Notes>69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81</vt:i4>
      </vt:variant>
    </vt:vector>
  </HeadingPairs>
  <TitlesOfParts>
    <vt:vector size="86" baseType="lpstr">
      <vt:lpstr>Arial</vt:lpstr>
      <vt:lpstr>Arial Black</vt:lpstr>
      <vt:lpstr>Calibri</vt:lpstr>
      <vt:lpstr>Calibri Light</vt:lpstr>
      <vt:lpstr>Office Theme</vt:lpstr>
      <vt:lpstr>Devon Partnership NHS Trust</vt:lpstr>
      <vt:lpstr>Contents</vt:lpstr>
      <vt:lpstr>Background and methodology</vt:lpstr>
      <vt:lpstr>Background and methodology</vt:lpstr>
      <vt:lpstr>Key terms used in this report</vt:lpstr>
      <vt:lpstr>Using the survey results</vt:lpstr>
      <vt:lpstr>Using the survey results (continued)</vt:lpstr>
      <vt:lpstr>Trust scores:  Child and Adolescent Mental Health Services</vt:lpstr>
      <vt:lpstr>PowerPoint Presentation</vt:lpstr>
      <vt:lpstr>Scoring and Benchmarking Adult Mental Health Services and Older People’s Mental Health Services</vt:lpstr>
      <vt:lpstr>How questions are scored</vt:lpstr>
      <vt:lpstr>How to interpret benchmarking in this report</vt:lpstr>
      <vt:lpstr>How to interpret benchmarking in this report (continued)</vt:lpstr>
      <vt:lpstr>How to interpret charts in the Older People’s Mental Health Services section</vt:lpstr>
      <vt:lpstr>Assessment Service Group: Adult Mental Health Services</vt:lpstr>
      <vt:lpstr>PowerPoint Presentation</vt:lpstr>
      <vt:lpstr>Section 1. Support while waiting (continued)</vt:lpstr>
      <vt:lpstr>PowerPoint Presentation</vt:lpstr>
      <vt:lpstr>Section 2. Mental Health Team (continued)</vt:lpstr>
      <vt:lpstr>Section 2. Mental Health Team (continued)</vt:lpstr>
      <vt:lpstr>PowerPoint Presentation</vt:lpstr>
      <vt:lpstr>Section 3. Planning care (continued)</vt:lpstr>
      <vt:lpstr>PowerPoint Presentation</vt:lpstr>
      <vt:lpstr>Section 4. Involvement in care (continued)</vt:lpstr>
      <vt:lpstr>PowerPoint Presentation</vt:lpstr>
      <vt:lpstr>Section 5. Medication (continued)</vt:lpstr>
      <vt:lpstr>Section 5. Medication (continued)</vt:lpstr>
      <vt:lpstr>PowerPoint Presentation</vt:lpstr>
      <vt:lpstr>Section 6. Psychological Therapies (continued)</vt:lpstr>
      <vt:lpstr>PowerPoint Presentation</vt:lpstr>
      <vt:lpstr>Section 7. Crisis Care Support (continued)</vt:lpstr>
      <vt:lpstr>PowerPoint Presentation</vt:lpstr>
      <vt:lpstr>Section 8. Crisis Care Access (continued)</vt:lpstr>
      <vt:lpstr>PowerPoint Presentation</vt:lpstr>
      <vt:lpstr>Section 9. Support with other areas of life (continued)</vt:lpstr>
      <vt:lpstr>Section 9. Support with other areas of life (continued)</vt:lpstr>
      <vt:lpstr>PowerPoint Presentation</vt:lpstr>
      <vt:lpstr>Section 10. Support in accessing care (continued)</vt:lpstr>
      <vt:lpstr>PowerPoint Presentation</vt:lpstr>
      <vt:lpstr>Section 11. Respect, dignity and compassion (continued)</vt:lpstr>
      <vt:lpstr>PowerPoint Presentation</vt:lpstr>
      <vt:lpstr>Section 12. Overall experience (continued)</vt:lpstr>
      <vt:lpstr>PowerPoint Presentation</vt:lpstr>
      <vt:lpstr>Section 13. Feedback (continued)</vt:lpstr>
      <vt:lpstr>Assessment Service Group: Older People’s Mental Health Services</vt:lpstr>
      <vt:lpstr>Section 1. Support while waiting</vt:lpstr>
      <vt:lpstr>Section 2. Mental Health Team</vt:lpstr>
      <vt:lpstr>Section 2. Mental Health Team (continued)</vt:lpstr>
      <vt:lpstr>Section 3. Planning care</vt:lpstr>
      <vt:lpstr>Section 4. Involvement in care</vt:lpstr>
      <vt:lpstr>Section 5. Medication</vt:lpstr>
      <vt:lpstr>Section 6. Psychological Therapies</vt:lpstr>
      <vt:lpstr>Section 7. Crisis Care Support</vt:lpstr>
      <vt:lpstr>Section 8. Crisis Care Access</vt:lpstr>
      <vt:lpstr>Section 9. Support with other areas of life</vt:lpstr>
      <vt:lpstr>Section 10. Support in accessing care</vt:lpstr>
      <vt:lpstr>Section 11. Respect, dignity and compassion</vt:lpstr>
      <vt:lpstr>Section 12. Overall experience</vt:lpstr>
      <vt:lpstr>Section 13. Feedback</vt:lpstr>
      <vt:lpstr>Change over time</vt:lpstr>
      <vt:lpstr>How to interpret change over time in this report</vt:lpstr>
      <vt:lpstr>Assessment Service Group: Adult Mental Health Services</vt:lpstr>
      <vt:lpstr>PowerPoint Presentation</vt:lpstr>
      <vt:lpstr>Assessment Service Group: Older People’s Mental Health Services</vt:lpstr>
      <vt:lpstr>PowerPoint Presentation</vt:lpstr>
      <vt:lpstr>PowerPoint Presentation</vt:lpstr>
      <vt:lpstr>Assessment Service Group: Adult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Assessment Service Group: Older People’s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Daniel Balseanu</cp:lastModifiedBy>
  <cp:revision>993</cp:revision>
  <dcterms:created xsi:type="dcterms:W3CDTF">2021-03-04T09:52:26Z</dcterms:created>
  <dcterms:modified xsi:type="dcterms:W3CDTF">2025-03-21T23:56:34Z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0x010100480EA4E9A0D10A4B86B174D08978D5EB</vt:lpwstr>
  </property>
  <property fmtid="{D5CDD505-2E9C-101B-9397-08002B2CF9AE}" pid="3" name="MediaServiceImageTags">
    <vt:lpwstr/>
  </property>
</Properties>
</file>